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7" r:id="rId3"/>
    <p:sldId id="290" r:id="rId4"/>
    <p:sldId id="369" r:id="rId5"/>
    <p:sldId id="279" r:id="rId6"/>
    <p:sldId id="347" r:id="rId7"/>
    <p:sldId id="265" r:id="rId8"/>
    <p:sldId id="299" r:id="rId9"/>
    <p:sldId id="276" r:id="rId10"/>
    <p:sldId id="300" r:id="rId11"/>
    <p:sldId id="301" r:id="rId12"/>
    <p:sldId id="348" r:id="rId13"/>
    <p:sldId id="349" r:id="rId14"/>
    <p:sldId id="350" r:id="rId15"/>
    <p:sldId id="302" r:id="rId16"/>
    <p:sldId id="351" r:id="rId17"/>
    <p:sldId id="353" r:id="rId18"/>
    <p:sldId id="354" r:id="rId19"/>
    <p:sldId id="303" r:id="rId20"/>
    <p:sldId id="361" r:id="rId21"/>
    <p:sldId id="362" r:id="rId22"/>
    <p:sldId id="368" r:id="rId23"/>
    <p:sldId id="363" r:id="rId24"/>
    <p:sldId id="370" r:id="rId25"/>
    <p:sldId id="371" r:id="rId26"/>
    <p:sldId id="345" r:id="rId27"/>
    <p:sldId id="380" r:id="rId28"/>
    <p:sldId id="346" r:id="rId29"/>
    <p:sldId id="376" r:id="rId30"/>
    <p:sldId id="373" r:id="rId31"/>
    <p:sldId id="372" r:id="rId32"/>
    <p:sldId id="374" r:id="rId33"/>
    <p:sldId id="379" r:id="rId34"/>
    <p:sldId id="375" r:id="rId35"/>
    <p:sldId id="377" r:id="rId36"/>
    <p:sldId id="378" r:id="rId37"/>
    <p:sldId id="381" r:id="rId38"/>
    <p:sldId id="382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747775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jrrucwJxdqgKSDegRVwbsqxdl3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1436F-1818-5D7D-5139-97CCF043114D}" v="275" dt="2023-10-21T13:54:06.947"/>
    <p1510:client id="{E0ADABE6-4139-3D32-DECD-F611ECDCE578}" v="1844" dt="2023-10-21T13:30:41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2374" autoAdjust="0"/>
    <p:restoredTop sz="90186" autoAdjust="0"/>
  </p:normalViewPr>
  <p:slideViewPr>
    <p:cSldViewPr snapToGrid="0">
      <p:cViewPr varScale="1">
        <p:scale>
          <a:sx n="44" d="100"/>
          <a:sy n="44" d="100"/>
        </p:scale>
        <p:origin x="52" y="800"/>
      </p:cViewPr>
      <p:guideLst>
        <p:guide orient="horz" pos="102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customschemas.google.com/relationships/presentationmetadata" Target="meta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771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376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562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6733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939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8007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3284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177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3032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680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5729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326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3543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5015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1297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1261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5193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altLang="ko-KR" b="0" i="0" dirty="0">
              <a:solidFill>
                <a:srgbClr val="676767"/>
              </a:solidFill>
              <a:effectLst/>
              <a:latin typeface="LatoWeb"/>
            </a:endParaRPr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4534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185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3711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6179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8484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8912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3295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4003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724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1723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54987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4276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0537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80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850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9723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045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7367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04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e0e46e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24ce0e46e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707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3740150"/>
            <a:ext cx="12192000" cy="2692400"/>
          </a:xfrm>
          <a:prstGeom prst="rect">
            <a:avLst/>
          </a:prstGeom>
          <a:solidFill>
            <a:srgbClr val="006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958850" y="3767138"/>
            <a:ext cx="10077450" cy="2089150"/>
            <a:chOff x="984250" y="3640138"/>
            <a:chExt cx="10077450" cy="2089150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25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2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7840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"/>
          <p:cNvSpPr txBox="1"/>
          <p:nvPr/>
        </p:nvSpPr>
        <p:spPr>
          <a:xfrm>
            <a:off x="544211" y="5491118"/>
            <a:ext cx="29385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DongHwan</a:t>
            </a:r>
            <a:r>
              <a:rPr lang="en-US" altLang="ko-KR" sz="3200" b="1" i="1" dirty="0">
                <a:solidFill>
                  <a:srgbClr val="E6EDF3"/>
                </a:solidFill>
                <a:latin typeface="-apple-system"/>
              </a:rPr>
              <a:t> </a:t>
            </a:r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Seo</a:t>
            </a:r>
            <a:endParaRPr lang="en-US" altLang="ko-KR" sz="3200" b="1" i="1" dirty="0">
              <a:solidFill>
                <a:srgbClr val="E6EDF3"/>
              </a:solidFill>
              <a:latin typeface="-apple-system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186339" y="5491118"/>
            <a:ext cx="35539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E6EDF3"/>
                </a:solidFill>
                <a:effectLst/>
                <a:latin typeface="-apple-system"/>
              </a:rPr>
              <a:t>Mounika </a:t>
            </a:r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V</a:t>
            </a:r>
            <a:r>
              <a:rPr lang="en-US" altLang="ko-KR" sz="3200" b="1" i="1" dirty="0" err="1">
                <a:solidFill>
                  <a:srgbClr val="E6EDF3"/>
                </a:solidFill>
                <a:effectLst/>
                <a:latin typeface="-apple-system"/>
              </a:rPr>
              <a:t>injarapu</a:t>
            </a:r>
            <a:endParaRPr lang="en-US" altLang="ko-KR" sz="3200" b="1" i="1" dirty="0">
              <a:solidFill>
                <a:srgbClr val="E6EDF3"/>
              </a:solidFill>
              <a:effectLst/>
              <a:latin typeface="-apple-system"/>
            </a:endParaRPr>
          </a:p>
        </p:txBody>
      </p:sp>
      <p:cxnSp>
        <p:nvCxnSpPr>
          <p:cNvPr id="93" name="Google Shape;93;p1"/>
          <p:cNvCxnSpPr/>
          <p:nvPr/>
        </p:nvCxnSpPr>
        <p:spPr>
          <a:xfrm>
            <a:off x="1247775" y="6042025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"/>
          <p:cNvCxnSpPr/>
          <p:nvPr/>
        </p:nvCxnSpPr>
        <p:spPr>
          <a:xfrm>
            <a:off x="5311775" y="604202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"/>
          <p:cNvCxnSpPr/>
          <p:nvPr/>
        </p:nvCxnSpPr>
        <p:spPr>
          <a:xfrm>
            <a:off x="9375775" y="607377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0550" y="174742"/>
            <a:ext cx="4044950" cy="1923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"/>
          <p:cNvCxnSpPr>
            <a:cxnSpLocks/>
          </p:cNvCxnSpPr>
          <p:nvPr/>
        </p:nvCxnSpPr>
        <p:spPr>
          <a:xfrm>
            <a:off x="2243088" y="1924457"/>
            <a:ext cx="7710538" cy="0"/>
          </a:xfrm>
          <a:prstGeom prst="straightConnector1">
            <a:avLst/>
          </a:prstGeom>
          <a:noFill/>
          <a:ln w="571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15;g24ce0e46e5a_0_12">
            <a:extLst>
              <a:ext uri="{FF2B5EF4-FFF2-40B4-BE49-F238E27FC236}">
                <a16:creationId xmlns:a16="http://schemas.microsoft.com/office/drawing/2014/main" id="{C20CBC33-4728-854A-5940-24A06B89AC8C}"/>
              </a:ext>
            </a:extLst>
          </p:cNvPr>
          <p:cNvSpPr txBox="1"/>
          <p:nvPr/>
        </p:nvSpPr>
        <p:spPr>
          <a:xfrm>
            <a:off x="1" y="2105601"/>
            <a:ext cx="1219199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 03: Head-Unit</a:t>
            </a:r>
            <a:endParaRPr lang="ko-KR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&lt;Team 5&gt;</a:t>
            </a:r>
            <a:endParaRPr sz="40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5;g24ce0e46e5a_0_12">
            <a:extLst>
              <a:ext uri="{FF2B5EF4-FFF2-40B4-BE49-F238E27FC236}">
                <a16:creationId xmlns:a16="http://schemas.microsoft.com/office/drawing/2014/main" id="{6AE9E534-79E2-6CB9-39BB-10589041C965}"/>
              </a:ext>
            </a:extLst>
          </p:cNvPr>
          <p:cNvSpPr txBox="1"/>
          <p:nvPr/>
        </p:nvSpPr>
        <p:spPr>
          <a:xfrm>
            <a:off x="10883900" y="6457631"/>
            <a:ext cx="130809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23.10.23</a:t>
            </a:r>
            <a:endParaRPr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0;p1">
            <a:extLst>
              <a:ext uri="{FF2B5EF4-FFF2-40B4-BE49-F238E27FC236}">
                <a16:creationId xmlns:a16="http://schemas.microsoft.com/office/drawing/2014/main" id="{D2F6D294-E256-BED9-8CFC-3A8AE62AE825}"/>
              </a:ext>
            </a:extLst>
          </p:cNvPr>
          <p:cNvSpPr txBox="1"/>
          <p:nvPr/>
        </p:nvSpPr>
        <p:spPr>
          <a:xfrm>
            <a:off x="9057790" y="5498883"/>
            <a:ext cx="19785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 err="1">
                <a:solidFill>
                  <a:srgbClr val="E6EDF3"/>
                </a:solidFill>
                <a:effectLst/>
                <a:latin typeface="-apple-system"/>
              </a:rPr>
              <a:t>Sujong</a:t>
            </a:r>
            <a:r>
              <a:rPr lang="en-US" altLang="ko-KR" sz="3200" b="1" i="1" dirty="0">
                <a:solidFill>
                  <a:srgbClr val="E6EDF3"/>
                </a:solidFill>
                <a:effectLst/>
                <a:latin typeface="-apple-system"/>
              </a:rPr>
              <a:t> 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E6E32D-71FD-2220-B766-BE4D6C8CDA03}"/>
              </a:ext>
            </a:extLst>
          </p:cNvPr>
          <p:cNvSpPr txBox="1"/>
          <p:nvPr/>
        </p:nvSpPr>
        <p:spPr>
          <a:xfrm>
            <a:off x="932877" y="1433949"/>
            <a:ext cx="552297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dirty="0">
                <a:latin typeface="맑은 고딕"/>
                <a:ea typeface="맑은 고딕"/>
              </a:rPr>
              <a:t>〮 </a:t>
            </a:r>
            <a:r>
              <a:rPr lang="ko-KR" altLang="en-US" sz="3600" dirty="0" err="1">
                <a:latin typeface="맑은 고딕"/>
                <a:ea typeface="맑은 고딕"/>
              </a:rPr>
              <a:t>r</a:t>
            </a:r>
            <a:r>
              <a:rPr lang="en-US" altLang="ko-KR" sz="3600" dirty="0" err="1"/>
              <a:t>ecipes</a:t>
            </a:r>
            <a:r>
              <a:rPr lang="en-US" altLang="ko-KR" sz="3600" dirty="0"/>
              <a:t>-module</a:t>
            </a:r>
            <a:endParaRPr lang="ko-KR" altLang="en-US" sz="3600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2559F-2E35-1A78-B350-67E319BF61BB}"/>
              </a:ext>
            </a:extLst>
          </p:cNvPr>
          <p:cNvSpPr txBox="1"/>
          <p:nvPr/>
        </p:nvSpPr>
        <p:spPr>
          <a:xfrm>
            <a:off x="1278812" y="2108025"/>
            <a:ext cx="8790783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dirty="0"/>
              <a:t>Clone our DES-Head-Unit; branch = </a:t>
            </a:r>
            <a:r>
              <a:rPr lang="en-US" altLang="ko-KR" sz="2400" dirty="0" err="1"/>
              <a:t>kirkstone</a:t>
            </a:r>
            <a:r>
              <a:rPr lang="en-US" altLang="ko-KR" sz="2400" dirty="0"/>
              <a:t> </a:t>
            </a:r>
          </a:p>
          <a:p>
            <a:r>
              <a:rPr lang="en-US" altLang="ko-KR" sz="2400" dirty="0"/>
              <a:t>Auto start</a:t>
            </a:r>
          </a:p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A6B46-255E-8BCC-C94B-A7B9C0158384}"/>
              </a:ext>
            </a:extLst>
          </p:cNvPr>
          <p:cNvSpPr txBox="1"/>
          <p:nvPr/>
        </p:nvSpPr>
        <p:spPr>
          <a:xfrm>
            <a:off x="1008587" y="3431756"/>
            <a:ext cx="552297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dirty="0">
                <a:latin typeface="맑은 고딕"/>
                <a:ea typeface="맑은 고딕"/>
              </a:rPr>
              <a:t>〮 </a:t>
            </a:r>
            <a:r>
              <a:rPr lang="ko-KR" altLang="en-US" sz="3600" dirty="0" err="1">
                <a:latin typeface="맑은 고딕"/>
                <a:ea typeface="맑은 고딕"/>
              </a:rPr>
              <a:t>r</a:t>
            </a:r>
            <a:r>
              <a:rPr lang="en-US" altLang="ko-KR" sz="3600" dirty="0" err="1"/>
              <a:t>ecipes</a:t>
            </a:r>
            <a:r>
              <a:rPr lang="en-US" altLang="ko-KR" sz="3600" dirty="0"/>
              <a:t>-core</a:t>
            </a:r>
            <a:endParaRPr lang="ko-KR" altLang="en-US" sz="3600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99A2B-C1FE-41CF-53B8-E3830B03DD3F}"/>
              </a:ext>
            </a:extLst>
          </p:cNvPr>
          <p:cNvSpPr txBox="1"/>
          <p:nvPr/>
        </p:nvSpPr>
        <p:spPr>
          <a:xfrm>
            <a:off x="7505995" y="3996958"/>
            <a:ext cx="4504533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dirty="0"/>
              <a:t>Infotainment-</a:t>
            </a:r>
            <a:r>
              <a:rPr lang="en-US" altLang="ko-KR" sz="2400" dirty="0" err="1"/>
              <a:t>rpi</a:t>
            </a:r>
            <a:r>
              <a:rPr lang="en-US" altLang="ko-KR" sz="2400" dirty="0"/>
              <a:t>-</a:t>
            </a:r>
            <a:r>
              <a:rPr lang="en-US" altLang="ko-KR" sz="2400" dirty="0" err="1"/>
              <a:t>image.bbclass</a:t>
            </a:r>
          </a:p>
          <a:p>
            <a:pPr marL="342900" indent="-342900">
              <a:buChar char="•"/>
            </a:pPr>
            <a:r>
              <a:rPr lang="en-US" sz="1800" dirty="0"/>
              <a:t>IMAGE_FSTYPES</a:t>
            </a:r>
            <a:endParaRPr lang="en-US" altLang="ko-KR" sz="1800" dirty="0"/>
          </a:p>
          <a:p>
            <a:pPr marL="342900" indent="-342900">
              <a:buChar char="•"/>
            </a:pPr>
            <a:r>
              <a:rPr lang="en-US" sz="1800" dirty="0"/>
              <a:t>IMAGE_ROOTFS</a:t>
            </a:r>
            <a:endParaRPr lang="en-US" altLang="ko-KR" sz="1800" dirty="0"/>
          </a:p>
          <a:p>
            <a:pPr marL="342900" indent="-342900">
              <a:buChar char="•"/>
            </a:pPr>
            <a:r>
              <a:rPr lang="en-US" sz="1800" dirty="0"/>
              <a:t>CORE_IMAGE_BASE_INSTALL</a:t>
            </a:r>
            <a:endParaRPr lang="en-US" altLang="ko-KR" sz="1800" dirty="0"/>
          </a:p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FB0CA-93F6-5B81-FBC7-14DA14338843}"/>
              </a:ext>
            </a:extLst>
          </p:cNvPr>
          <p:cNvSpPr txBox="1"/>
          <p:nvPr/>
        </p:nvSpPr>
        <p:spPr>
          <a:xfrm>
            <a:off x="1220198" y="4335409"/>
            <a:ext cx="485622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dirty="0"/>
              <a:t>Infotainment-</a:t>
            </a:r>
            <a:r>
              <a:rPr lang="en-US" altLang="ko-KR" sz="2400" dirty="0" err="1"/>
              <a:t>rpi</a:t>
            </a:r>
            <a:r>
              <a:rPr lang="en-US" altLang="ko-KR" sz="2400" dirty="0"/>
              <a:t>-</a:t>
            </a:r>
            <a:r>
              <a:rPr lang="en-US" altLang="ko-KR" sz="2400" dirty="0" err="1"/>
              <a:t>image.bbappend</a:t>
            </a:r>
          </a:p>
          <a:p>
            <a:pPr marL="342900" indent="-342900">
              <a:buChar char="•"/>
            </a:pPr>
            <a:r>
              <a:rPr lang="en-US" altLang="ko-KR" sz="1800" dirty="0"/>
              <a:t>All packages</a:t>
            </a:r>
          </a:p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7ED64-ED90-0BC7-8EE4-FF4A6D0E1574}"/>
              </a:ext>
            </a:extLst>
          </p:cNvPr>
          <p:cNvSpPr txBox="1"/>
          <p:nvPr/>
        </p:nvSpPr>
        <p:spPr>
          <a:xfrm>
            <a:off x="7821054" y="2871930"/>
            <a:ext cx="387441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dirty="0"/>
              <a:t>core-image-</a:t>
            </a:r>
            <a:r>
              <a:rPr lang="en-US" altLang="ko-KR" sz="2400" dirty="0" err="1"/>
              <a:t>base.bbclass</a:t>
            </a:r>
          </a:p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8BA4-C59F-96FA-6390-E3A689B12C6C}"/>
              </a:ext>
            </a:extLst>
          </p:cNvPr>
          <p:cNvSpPr txBox="1"/>
          <p:nvPr/>
        </p:nvSpPr>
        <p:spPr>
          <a:xfrm>
            <a:off x="4161635" y="5419435"/>
            <a:ext cx="3771840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dirty="0"/>
              <a:t>Infotianment-rpi-image.bb</a:t>
            </a:r>
          </a:p>
          <a:p>
            <a:pPr marL="285750" indent="-285750">
              <a:buChar char="•"/>
            </a:pPr>
            <a:r>
              <a:rPr lang="ko-KR" altLang="en-US" sz="1800" dirty="0" err="1"/>
              <a:t>Users</a:t>
            </a:r>
            <a:r>
              <a:rPr lang="ko-KR" altLang="en-US" sz="1800" dirty="0"/>
              <a:t> &amp; Group</a:t>
            </a:r>
          </a:p>
          <a:p>
            <a:pPr marL="285750" indent="-285750">
              <a:buChar char="•"/>
            </a:pPr>
            <a:r>
              <a:rPr lang="ko-KR" altLang="en-US" sz="1800" dirty="0"/>
              <a:t>Auto </a:t>
            </a:r>
            <a:r>
              <a:rPr lang="ko-KR" altLang="en-US" sz="1800" dirty="0" err="1"/>
              <a:t>login</a:t>
            </a:r>
            <a:endParaRPr lang="ko-KR" altLang="en-US" sz="1800" dirty="0"/>
          </a:p>
          <a:p>
            <a:pPr marL="285750" indent="-285750">
              <a:buChar char="•"/>
            </a:pPr>
            <a:r>
              <a:rPr lang="ko-KR" sz="1800" dirty="0"/>
              <a:t>IMAGE_LIGUAS</a:t>
            </a:r>
            <a:endParaRPr lang="ko-KR" altLang="en-US" sz="18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095FC4-912F-83B8-7755-6C3CD4DF1E05}"/>
              </a:ext>
            </a:extLst>
          </p:cNvPr>
          <p:cNvCxnSpPr>
            <a:cxnSpLocks/>
          </p:cNvCxnSpPr>
          <p:nvPr/>
        </p:nvCxnSpPr>
        <p:spPr>
          <a:xfrm>
            <a:off x="9758262" y="3351848"/>
            <a:ext cx="0" cy="627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750E04-A6AF-1C60-A201-5752B87D57B9}"/>
              </a:ext>
            </a:extLst>
          </p:cNvPr>
          <p:cNvCxnSpPr>
            <a:cxnSpLocks/>
          </p:cNvCxnSpPr>
          <p:nvPr/>
        </p:nvCxnSpPr>
        <p:spPr>
          <a:xfrm>
            <a:off x="3181734" y="4958533"/>
            <a:ext cx="904285" cy="552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43D2187-3946-37DB-452F-ACF332CD1C0E}"/>
              </a:ext>
            </a:extLst>
          </p:cNvPr>
          <p:cNvCxnSpPr>
            <a:cxnSpLocks/>
          </p:cNvCxnSpPr>
          <p:nvPr/>
        </p:nvCxnSpPr>
        <p:spPr>
          <a:xfrm flipH="1">
            <a:off x="7854054" y="5365886"/>
            <a:ext cx="1903945" cy="3033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15;g24ce0e46e5a_0_12">
            <a:extLst>
              <a:ext uri="{FF2B5EF4-FFF2-40B4-BE49-F238E27FC236}">
                <a16:creationId xmlns:a16="http://schemas.microsoft.com/office/drawing/2014/main" id="{5A07BF02-62F3-30F9-F5E3-35F832DB9C3D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2. Yocto: </a:t>
            </a:r>
            <a:r>
              <a:rPr lang="de-DE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meta-infotianment</a:t>
            </a:r>
            <a:endParaRPr sz="4000" b="1" i="0" u="none" strike="noStrike" cap="none" dirty="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23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4EAFFE-94B8-927B-BAA2-A14AFE72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7" y="989436"/>
            <a:ext cx="10663385" cy="5868564"/>
          </a:xfrm>
          <a:prstGeom prst="rect">
            <a:avLst/>
          </a:prstGeom>
        </p:spPr>
      </p:pic>
      <p:sp>
        <p:nvSpPr>
          <p:cNvPr id="5" name="Google Shape;115;g24ce0e46e5a_0_12">
            <a:extLst>
              <a:ext uri="{FF2B5EF4-FFF2-40B4-BE49-F238E27FC236}">
                <a16:creationId xmlns:a16="http://schemas.microsoft.com/office/drawing/2014/main" id="{3177DB9C-3BB6-E97E-CCCB-5754580D48DD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34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4EAFFE-94B8-927B-BAA2-A14AFE72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7" y="989436"/>
            <a:ext cx="10663385" cy="5868564"/>
          </a:xfrm>
          <a:prstGeom prst="rect">
            <a:avLst/>
          </a:prstGeom>
        </p:spPr>
      </p:pic>
      <p:sp>
        <p:nvSpPr>
          <p:cNvPr id="5" name="Google Shape;115;g24ce0e46e5a_0_12">
            <a:extLst>
              <a:ext uri="{FF2B5EF4-FFF2-40B4-BE49-F238E27FC236}">
                <a16:creationId xmlns:a16="http://schemas.microsoft.com/office/drawing/2014/main" id="{3177DB9C-3BB6-E97E-CCCB-5754580D48DD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44CB05-7884-AE4B-A6D9-CC3D3D044C84}"/>
              </a:ext>
            </a:extLst>
          </p:cNvPr>
          <p:cNvSpPr/>
          <p:nvPr/>
        </p:nvSpPr>
        <p:spPr>
          <a:xfrm>
            <a:off x="2281187" y="1342846"/>
            <a:ext cx="7081863" cy="1592859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98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4EAFFE-94B8-927B-BAA2-A14AFE72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7" y="989436"/>
            <a:ext cx="10663385" cy="5868564"/>
          </a:xfrm>
          <a:prstGeom prst="rect">
            <a:avLst/>
          </a:prstGeom>
        </p:spPr>
      </p:pic>
      <p:sp>
        <p:nvSpPr>
          <p:cNvPr id="5" name="Google Shape;115;g24ce0e46e5a_0_12">
            <a:extLst>
              <a:ext uri="{FF2B5EF4-FFF2-40B4-BE49-F238E27FC236}">
                <a16:creationId xmlns:a16="http://schemas.microsoft.com/office/drawing/2014/main" id="{3177DB9C-3BB6-E97E-CCCB-5754580D48DD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44CB05-7884-AE4B-A6D9-CC3D3D044C84}"/>
              </a:ext>
            </a:extLst>
          </p:cNvPr>
          <p:cNvSpPr/>
          <p:nvPr/>
        </p:nvSpPr>
        <p:spPr>
          <a:xfrm>
            <a:off x="2300437" y="4961945"/>
            <a:ext cx="7081863" cy="1592859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63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4EAFFE-94B8-927B-BAA2-A14AFE72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7" y="989436"/>
            <a:ext cx="10663385" cy="5868564"/>
          </a:xfrm>
          <a:prstGeom prst="rect">
            <a:avLst/>
          </a:prstGeom>
        </p:spPr>
      </p:pic>
      <p:sp>
        <p:nvSpPr>
          <p:cNvPr id="5" name="Google Shape;115;g24ce0e46e5a_0_12">
            <a:extLst>
              <a:ext uri="{FF2B5EF4-FFF2-40B4-BE49-F238E27FC236}">
                <a16:creationId xmlns:a16="http://schemas.microsoft.com/office/drawing/2014/main" id="{3177DB9C-3BB6-E97E-CCCB-5754580D48DD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44CB05-7884-AE4B-A6D9-CC3D3D044C84}"/>
              </a:ext>
            </a:extLst>
          </p:cNvPr>
          <p:cNvSpPr/>
          <p:nvPr/>
        </p:nvSpPr>
        <p:spPr>
          <a:xfrm>
            <a:off x="2271562" y="3127288"/>
            <a:ext cx="7081863" cy="1592859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3C6A30E2-FF26-69B4-6D6B-F7D48DACEAD3}"/>
              </a:ext>
            </a:extLst>
          </p:cNvPr>
          <p:cNvSpPr txBox="1"/>
          <p:nvPr/>
        </p:nvSpPr>
        <p:spPr>
          <a:xfrm>
            <a:off x="7596345" y="3569794"/>
            <a:ext cx="30544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Intersection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93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5;g24ce0e46e5a_0_12">
            <a:extLst>
              <a:ext uri="{FF2B5EF4-FFF2-40B4-BE49-F238E27FC236}">
                <a16:creationId xmlns:a16="http://schemas.microsoft.com/office/drawing/2014/main" id="{F3E4F823-2A48-185F-9C5C-EE3771280985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4. </a:t>
            </a:r>
            <a:r>
              <a:rPr lang="en-US" altLang="ko-KR" sz="4000" b="1" dirty="0" err="1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CommonAPI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altLang="ko-KR" sz="4000" b="1" dirty="0" err="1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vsomeIP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1D5F40-4BB8-B127-78E0-C094A032B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784" y="1342846"/>
            <a:ext cx="7037366" cy="5327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4B8238-0F35-6929-5089-4531C3D8B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510" y="5147157"/>
            <a:ext cx="3510165" cy="107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2A3C90-4736-126F-E001-FCAAF78315B6}"/>
              </a:ext>
            </a:extLst>
          </p:cNvPr>
          <p:cNvSpPr txBox="1"/>
          <p:nvPr/>
        </p:nvSpPr>
        <p:spPr>
          <a:xfrm>
            <a:off x="718340" y="4312503"/>
            <a:ext cx="25114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 err="1"/>
              <a:t>Someip</a:t>
            </a:r>
            <a:r>
              <a:rPr lang="en-US" altLang="ko-KR" sz="2400" dirty="0"/>
              <a:t> or DBUS</a:t>
            </a:r>
          </a:p>
          <a:p>
            <a:pPr algn="ctr"/>
            <a:r>
              <a:rPr lang="en-US" altLang="ko-KR" sz="2400" dirty="0"/>
              <a:t>Binding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C9184-BA20-F567-4BB7-5955C63BF8AB}"/>
              </a:ext>
            </a:extLst>
          </p:cNvPr>
          <p:cNvSpPr txBox="1"/>
          <p:nvPr/>
        </p:nvSpPr>
        <p:spPr>
          <a:xfrm>
            <a:off x="718339" y="5295836"/>
            <a:ext cx="2511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 err="1"/>
              <a:t>vsomeip</a:t>
            </a:r>
            <a:r>
              <a:rPr lang="en-US" altLang="ko-KR" sz="2400" dirty="0"/>
              <a:t> stack</a:t>
            </a:r>
          </a:p>
        </p:txBody>
      </p:sp>
    </p:spTree>
    <p:extLst>
      <p:ext uri="{BB962C8B-B14F-4D97-AF65-F5344CB8AC3E}">
        <p14:creationId xmlns:p14="http://schemas.microsoft.com/office/powerpoint/2010/main" val="219679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5;g24ce0e46e5a_0_12">
            <a:extLst>
              <a:ext uri="{FF2B5EF4-FFF2-40B4-BE49-F238E27FC236}">
                <a16:creationId xmlns:a16="http://schemas.microsoft.com/office/drawing/2014/main" id="{F3E4F823-2A48-185F-9C5C-EE3771280985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4. </a:t>
            </a:r>
            <a:r>
              <a:rPr lang="en-US" altLang="ko-KR" sz="4000" b="1" dirty="0" err="1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CommonAPI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altLang="ko-KR" sz="4000" b="1" dirty="0" err="1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vsomeIP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3CD56-7767-662C-AB58-32247F29D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91" y="1467049"/>
            <a:ext cx="10456217" cy="52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6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5;g24ce0e46e5a_0_12">
            <a:extLst>
              <a:ext uri="{FF2B5EF4-FFF2-40B4-BE49-F238E27FC236}">
                <a16:creationId xmlns:a16="http://schemas.microsoft.com/office/drawing/2014/main" id="{F3E4F823-2A48-185F-9C5C-EE3771280985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4. </a:t>
            </a:r>
            <a:r>
              <a:rPr lang="en-US" altLang="ko-KR" sz="4000" b="1" dirty="0" err="1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CommonAPI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altLang="ko-KR" sz="4000" b="1" dirty="0" err="1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vsomeIP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3CD56-7767-662C-AB58-32247F29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121" b="60708"/>
          <a:stretch/>
        </p:blipFill>
        <p:spPr>
          <a:xfrm>
            <a:off x="895350" y="2664122"/>
            <a:ext cx="6898585" cy="16365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FFEBC8-D737-40E1-FB03-F11A7431801F}"/>
              </a:ext>
            </a:extLst>
          </p:cNvPr>
          <p:cNvSpPr/>
          <p:nvPr/>
        </p:nvSpPr>
        <p:spPr>
          <a:xfrm>
            <a:off x="7543900" y="3482388"/>
            <a:ext cx="488950" cy="585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41E79-E861-A62D-390D-4811B713B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74" r="13902" b="60708"/>
          <a:stretch/>
        </p:blipFill>
        <p:spPr>
          <a:xfrm>
            <a:off x="7542792" y="2986203"/>
            <a:ext cx="3189815" cy="1163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3EBB61-0244-9D0A-BDB8-2A9B475D6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90" t="1279" r="71569" b="89573"/>
          <a:stretch/>
        </p:blipFill>
        <p:spPr>
          <a:xfrm>
            <a:off x="7156552" y="2998903"/>
            <a:ext cx="694266" cy="381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15A39-3F71-5F60-E5FF-F1FE4957DCB7}"/>
              </a:ext>
            </a:extLst>
          </p:cNvPr>
          <p:cNvSpPr txBox="1"/>
          <p:nvPr/>
        </p:nvSpPr>
        <p:spPr>
          <a:xfrm>
            <a:off x="6247958" y="2091588"/>
            <a:ext cx="2511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IPC Manager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662E81-E9CC-DD6A-1DC7-DA91446F3CAE}"/>
              </a:ext>
            </a:extLst>
          </p:cNvPr>
          <p:cNvSpPr/>
          <p:nvPr/>
        </p:nvSpPr>
        <p:spPr>
          <a:xfrm>
            <a:off x="6779465" y="2559992"/>
            <a:ext cx="1448440" cy="201544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64454-AD74-E4FC-906A-79B5F3D4C05B}"/>
              </a:ext>
            </a:extLst>
          </p:cNvPr>
          <p:cNvSpPr txBox="1"/>
          <p:nvPr/>
        </p:nvSpPr>
        <p:spPr>
          <a:xfrm>
            <a:off x="1679184" y="4344604"/>
            <a:ext cx="2511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Start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D2302-A1B9-A54F-A070-97C4CAF6AD3E}"/>
              </a:ext>
            </a:extLst>
          </p:cNvPr>
          <p:cNvSpPr txBox="1"/>
          <p:nvPr/>
        </p:nvSpPr>
        <p:spPr>
          <a:xfrm>
            <a:off x="9085026" y="4170059"/>
            <a:ext cx="2511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End point</a:t>
            </a:r>
          </a:p>
        </p:txBody>
      </p:sp>
    </p:spTree>
    <p:extLst>
      <p:ext uri="{BB962C8B-B14F-4D97-AF65-F5344CB8AC3E}">
        <p14:creationId xmlns:p14="http://schemas.microsoft.com/office/powerpoint/2010/main" val="119100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5;g24ce0e46e5a_0_12">
            <a:extLst>
              <a:ext uri="{FF2B5EF4-FFF2-40B4-BE49-F238E27FC236}">
                <a16:creationId xmlns:a16="http://schemas.microsoft.com/office/drawing/2014/main" id="{F3E4F823-2A48-185F-9C5C-EE3771280985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4. </a:t>
            </a:r>
            <a:r>
              <a:rPr lang="en-US" altLang="ko-KR" sz="4000" b="1" dirty="0" err="1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CommonAPI</a:t>
            </a: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altLang="ko-KR" sz="4000" b="1" dirty="0" err="1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vsomeIP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3CD56-7767-662C-AB58-32247F29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121" b="60708"/>
          <a:stretch/>
        </p:blipFill>
        <p:spPr>
          <a:xfrm>
            <a:off x="895350" y="2664122"/>
            <a:ext cx="6898585" cy="16365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FFEBC8-D737-40E1-FB03-F11A7431801F}"/>
              </a:ext>
            </a:extLst>
          </p:cNvPr>
          <p:cNvSpPr/>
          <p:nvPr/>
        </p:nvSpPr>
        <p:spPr>
          <a:xfrm>
            <a:off x="7543900" y="3482388"/>
            <a:ext cx="488950" cy="585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41E79-E861-A62D-390D-4811B713B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74" r="13902" b="60708"/>
          <a:stretch/>
        </p:blipFill>
        <p:spPr>
          <a:xfrm>
            <a:off x="7542792" y="2986203"/>
            <a:ext cx="3189815" cy="1163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3EBB61-0244-9D0A-BDB8-2A9B475D6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90" t="1279" r="71569" b="89573"/>
          <a:stretch/>
        </p:blipFill>
        <p:spPr>
          <a:xfrm>
            <a:off x="7156552" y="2998903"/>
            <a:ext cx="694266" cy="381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15A39-3F71-5F60-E5FF-F1FE4957DCB7}"/>
              </a:ext>
            </a:extLst>
          </p:cNvPr>
          <p:cNvSpPr txBox="1"/>
          <p:nvPr/>
        </p:nvSpPr>
        <p:spPr>
          <a:xfrm>
            <a:off x="6247958" y="2091588"/>
            <a:ext cx="2511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IPC Manager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662E81-E9CC-DD6A-1DC7-DA91446F3CAE}"/>
              </a:ext>
            </a:extLst>
          </p:cNvPr>
          <p:cNvSpPr/>
          <p:nvPr/>
        </p:nvSpPr>
        <p:spPr>
          <a:xfrm>
            <a:off x="6779465" y="2559992"/>
            <a:ext cx="1448440" cy="201544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64454-AD74-E4FC-906A-79B5F3D4C05B}"/>
              </a:ext>
            </a:extLst>
          </p:cNvPr>
          <p:cNvSpPr txBox="1"/>
          <p:nvPr/>
        </p:nvSpPr>
        <p:spPr>
          <a:xfrm>
            <a:off x="1679184" y="4344604"/>
            <a:ext cx="2511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Start 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D2302-A1B9-A54F-A070-97C4CAF6AD3E}"/>
              </a:ext>
            </a:extLst>
          </p:cNvPr>
          <p:cNvSpPr txBox="1"/>
          <p:nvPr/>
        </p:nvSpPr>
        <p:spPr>
          <a:xfrm>
            <a:off x="9085026" y="4170059"/>
            <a:ext cx="2511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End point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761C33-5C85-C697-9805-A2208C11155A}"/>
              </a:ext>
            </a:extLst>
          </p:cNvPr>
          <p:cNvCxnSpPr>
            <a:cxnSpLocks/>
          </p:cNvCxnSpPr>
          <p:nvPr/>
        </p:nvCxnSpPr>
        <p:spPr>
          <a:xfrm>
            <a:off x="2992833" y="3548874"/>
            <a:ext cx="454995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B843FFB-F4C5-A743-FAA5-2A522BCC9720}"/>
              </a:ext>
            </a:extLst>
          </p:cNvPr>
          <p:cNvCxnSpPr>
            <a:cxnSpLocks/>
          </p:cNvCxnSpPr>
          <p:nvPr/>
        </p:nvCxnSpPr>
        <p:spPr>
          <a:xfrm>
            <a:off x="7516251" y="3637774"/>
            <a:ext cx="285541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9F9B2D-C2B4-1918-A306-2D0D7F06F42B}"/>
              </a:ext>
            </a:extLst>
          </p:cNvPr>
          <p:cNvCxnSpPr>
            <a:cxnSpLocks/>
          </p:cNvCxnSpPr>
          <p:nvPr/>
        </p:nvCxnSpPr>
        <p:spPr>
          <a:xfrm flipH="1">
            <a:off x="2966292" y="3965434"/>
            <a:ext cx="4549959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F7BDE6D-57C4-73C2-268E-838219BAE7B1}"/>
              </a:ext>
            </a:extLst>
          </p:cNvPr>
          <p:cNvCxnSpPr>
            <a:cxnSpLocks/>
          </p:cNvCxnSpPr>
          <p:nvPr/>
        </p:nvCxnSpPr>
        <p:spPr>
          <a:xfrm flipH="1">
            <a:off x="7516251" y="3912094"/>
            <a:ext cx="2855416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C64BED-96CC-4672-AF0B-C10977053ECB}"/>
              </a:ext>
            </a:extLst>
          </p:cNvPr>
          <p:cNvSpPr txBox="1"/>
          <p:nvPr/>
        </p:nvSpPr>
        <p:spPr>
          <a:xfrm>
            <a:off x="9680546" y="3230013"/>
            <a:ext cx="2511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09C2F7-1E5A-82EA-2D38-704F5B4737B1}"/>
              </a:ext>
            </a:extLst>
          </p:cNvPr>
          <p:cNvSpPr txBox="1"/>
          <p:nvPr/>
        </p:nvSpPr>
        <p:spPr>
          <a:xfrm>
            <a:off x="2330115" y="3976381"/>
            <a:ext cx="2511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</a:rPr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370007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4BA7307A-885B-2A81-A719-A8D25B95B4F3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5. Independent processes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4AE4D-1288-91F9-3257-150FD350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69" y="1342846"/>
            <a:ext cx="9678141" cy="5326338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28ED6B5-032A-4B82-0D82-8D6A709F29C6}"/>
              </a:ext>
            </a:extLst>
          </p:cNvPr>
          <p:cNvSpPr/>
          <p:nvPr/>
        </p:nvSpPr>
        <p:spPr>
          <a:xfrm rot="19391676">
            <a:off x="3272008" y="2607464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800C961-FD56-4C1A-F1FE-94C8D4BE775D}"/>
              </a:ext>
            </a:extLst>
          </p:cNvPr>
          <p:cNvSpPr/>
          <p:nvPr/>
        </p:nvSpPr>
        <p:spPr>
          <a:xfrm rot="19391676">
            <a:off x="6006065" y="4269002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A977F82-85EC-BC71-9798-8DAD4235D534}"/>
              </a:ext>
            </a:extLst>
          </p:cNvPr>
          <p:cNvSpPr/>
          <p:nvPr/>
        </p:nvSpPr>
        <p:spPr>
          <a:xfrm rot="2208324" flipH="1">
            <a:off x="3638033" y="4269000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356EA-C8D6-4E51-41D2-7867EF469AF3}"/>
              </a:ext>
            </a:extLst>
          </p:cNvPr>
          <p:cNvSpPr txBox="1"/>
          <p:nvPr/>
        </p:nvSpPr>
        <p:spPr>
          <a:xfrm>
            <a:off x="1761276" y="3713627"/>
            <a:ext cx="1538406" cy="584775"/>
          </a:xfrm>
          <a:prstGeom prst="rect">
            <a:avLst/>
          </a:prstGeom>
          <a:noFill/>
          <a:ln w="38100">
            <a:noFill/>
            <a:prstDash val="sys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i="1" dirty="0">
                <a:solidFill>
                  <a:srgbClr val="FF0000"/>
                </a:solidFill>
              </a:rPr>
              <a:t>Speed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F60801-8E64-A343-F640-BDE6421D9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73" b="10377"/>
          <a:stretch/>
        </p:blipFill>
        <p:spPr>
          <a:xfrm>
            <a:off x="7940570" y="2881138"/>
            <a:ext cx="3817461" cy="22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g24ce0e46e5a_0_12">
            <a:extLst>
              <a:ext uri="{FF2B5EF4-FFF2-40B4-BE49-F238E27FC236}">
                <a16:creationId xmlns:a16="http://schemas.microsoft.com/office/drawing/2014/main" id="{D7AE7D0F-702F-6772-1010-CADF8ED5A4A5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g24ce0e46e5a_0_12">
            <a:extLst>
              <a:ext uri="{FF2B5EF4-FFF2-40B4-BE49-F238E27FC236}">
                <a16:creationId xmlns:a16="http://schemas.microsoft.com/office/drawing/2014/main" id="{9CD9B874-AF02-D291-0C9A-C39B39D88E51}"/>
              </a:ext>
            </a:extLst>
          </p:cNvPr>
          <p:cNvSpPr txBox="1"/>
          <p:nvPr/>
        </p:nvSpPr>
        <p:spPr>
          <a:xfrm>
            <a:off x="480093" y="2286172"/>
            <a:ext cx="547321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0" i="0" dirty="0">
                <a:solidFill>
                  <a:schemeClr val="tx1"/>
                </a:solidFill>
                <a:effectLst/>
                <a:latin typeface="-apple-system"/>
              </a:rPr>
              <a:t>The main goal of the</a:t>
            </a:r>
            <a:endParaRPr lang="en-US" altLang="ko-KR" sz="3600" dirty="0">
              <a:solidFill>
                <a:schemeClr val="tx1"/>
              </a:solidFill>
              <a:latin typeface="-apple-system"/>
            </a:endParaRPr>
          </a:p>
          <a:p>
            <a:r>
              <a:rPr lang="en-US" altLang="ko-KR" sz="4000" b="1" dirty="0">
                <a:solidFill>
                  <a:schemeClr val="tx1"/>
                </a:solidFill>
                <a:latin typeface="-apple-system"/>
              </a:rPr>
              <a:t>Head-Unit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b="0" i="0" dirty="0">
                <a:solidFill>
                  <a:schemeClr val="tx1"/>
                </a:solidFill>
                <a:effectLst/>
                <a:latin typeface="-apple-system"/>
              </a:rPr>
              <a:t>project</a:t>
            </a:r>
          </a:p>
          <a:p>
            <a:r>
              <a:rPr lang="en-US" altLang="ko-KR" sz="3200" b="0" i="0" dirty="0">
                <a:solidFill>
                  <a:schemeClr val="tx1"/>
                </a:solidFill>
                <a:effectLst/>
                <a:latin typeface="-apple-system"/>
              </a:rPr>
              <a:t>is to create a functioning</a:t>
            </a:r>
          </a:p>
          <a:p>
            <a:r>
              <a:rPr lang="en-US" altLang="ko-KR" sz="3200" dirty="0">
                <a:solidFill>
                  <a:schemeClr val="tx1"/>
                </a:solidFill>
                <a:latin typeface="-apple-system"/>
              </a:rPr>
              <a:t>Instrument Cluster &amp; Head Unit </a:t>
            </a:r>
            <a:r>
              <a:rPr lang="en-US" altLang="ko-KR" sz="3200" b="0" i="0" dirty="0">
                <a:solidFill>
                  <a:schemeClr val="tx1"/>
                </a:solidFill>
                <a:effectLst/>
                <a:latin typeface="-apple-system"/>
              </a:rPr>
              <a:t>for a </a:t>
            </a:r>
            <a:r>
              <a:rPr lang="en-US" altLang="ko-KR" sz="3200" b="0" i="0" dirty="0" err="1">
                <a:solidFill>
                  <a:schemeClr val="tx1"/>
                </a:solidFill>
                <a:effectLst/>
                <a:latin typeface="-apple-system"/>
              </a:rPr>
              <a:t>PiRacer</a:t>
            </a:r>
            <a:r>
              <a:rPr lang="en-US" altLang="ko-KR" sz="3200" dirty="0">
                <a:solidFill>
                  <a:schemeClr val="tx1"/>
                </a:solidFill>
                <a:latin typeface="-apple-system"/>
              </a:rPr>
              <a:t> using </a:t>
            </a:r>
            <a:r>
              <a:rPr lang="en-US" altLang="ko-KR" sz="3200" dirty="0" err="1">
                <a:solidFill>
                  <a:schemeClr val="tx1"/>
                </a:solidFill>
                <a:latin typeface="-apple-system"/>
              </a:rPr>
              <a:t>yocto</a:t>
            </a:r>
            <a:endParaRPr lang="en-US" altLang="ko-KR" sz="3200" dirty="0">
              <a:solidFill>
                <a:schemeClr val="tx1"/>
              </a:solidFill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CEDEC3-3F48-901D-4CA1-6F76C84FC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1" r="13729"/>
          <a:stretch/>
        </p:blipFill>
        <p:spPr>
          <a:xfrm>
            <a:off x="5991994" y="1622062"/>
            <a:ext cx="5924612" cy="4248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28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4BA7307A-885B-2A81-A719-A8D25B95B4F3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5. Independent processes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4AE4D-1288-91F9-3257-150FD350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13" y="1342846"/>
            <a:ext cx="9678141" cy="5326338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A977F82-85EC-BC71-9798-8DAD4235D534}"/>
              </a:ext>
            </a:extLst>
          </p:cNvPr>
          <p:cNvSpPr/>
          <p:nvPr/>
        </p:nvSpPr>
        <p:spPr>
          <a:xfrm rot="2208324" flipH="1">
            <a:off x="3647177" y="4269000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859FB9DD-E709-0EA7-1BFB-C51F4FA90F87}"/>
              </a:ext>
            </a:extLst>
          </p:cNvPr>
          <p:cNvSpPr/>
          <p:nvPr/>
        </p:nvSpPr>
        <p:spPr>
          <a:xfrm>
            <a:off x="4849120" y="2663845"/>
            <a:ext cx="382563" cy="11316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C2C0A-7BE7-C418-8BFF-300090C0600A}"/>
              </a:ext>
            </a:extLst>
          </p:cNvPr>
          <p:cNvSpPr txBox="1"/>
          <p:nvPr/>
        </p:nvSpPr>
        <p:spPr>
          <a:xfrm>
            <a:off x="1785474" y="3467406"/>
            <a:ext cx="1538406" cy="1077218"/>
          </a:xfrm>
          <a:prstGeom prst="rect">
            <a:avLst/>
          </a:prstGeom>
          <a:noFill/>
          <a:ln w="38100">
            <a:noFill/>
            <a:prstDash val="sys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i="1" dirty="0">
                <a:solidFill>
                  <a:srgbClr val="FF0000"/>
                </a:solidFill>
              </a:rPr>
              <a:t>Battery</a:t>
            </a:r>
          </a:p>
          <a:p>
            <a:pPr algn="ctr"/>
            <a:r>
              <a:rPr lang="en-US" altLang="ko-KR" sz="3200" i="1" dirty="0">
                <a:solidFill>
                  <a:srgbClr val="FF0000"/>
                </a:solidFill>
              </a:rPr>
              <a:t>Level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2C79C-F49E-6938-0E60-35AE42544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25" t="32534" r="27262" b="40400"/>
          <a:stretch/>
        </p:blipFill>
        <p:spPr>
          <a:xfrm>
            <a:off x="7633837" y="2927381"/>
            <a:ext cx="4337966" cy="21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4BA7307A-885B-2A81-A719-A8D25B95B4F3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5. Independent processes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4AE4D-1288-91F9-3257-150FD350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929" y="1342846"/>
            <a:ext cx="9678141" cy="5326338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800C961-FD56-4C1A-F1FE-94C8D4BE775D}"/>
              </a:ext>
            </a:extLst>
          </p:cNvPr>
          <p:cNvSpPr/>
          <p:nvPr/>
        </p:nvSpPr>
        <p:spPr>
          <a:xfrm rot="19391676">
            <a:off x="6829025" y="4269002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119B98A-1AD5-22C7-C9D9-CBE67FC5CD1B}"/>
              </a:ext>
            </a:extLst>
          </p:cNvPr>
          <p:cNvSpPr/>
          <p:nvPr/>
        </p:nvSpPr>
        <p:spPr>
          <a:xfrm rot="2208324" flipH="1">
            <a:off x="7249649" y="2567678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C2C0A-7BE7-C418-8BFF-300090C0600A}"/>
              </a:ext>
            </a:extLst>
          </p:cNvPr>
          <p:cNvSpPr txBox="1"/>
          <p:nvPr/>
        </p:nvSpPr>
        <p:spPr>
          <a:xfrm>
            <a:off x="2602524" y="3713627"/>
            <a:ext cx="1538406" cy="523220"/>
          </a:xfrm>
          <a:prstGeom prst="rect">
            <a:avLst/>
          </a:prstGeom>
          <a:noFill/>
          <a:ln w="38100">
            <a:noFill/>
            <a:prstDash val="sys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FF0000"/>
                </a:solidFill>
              </a:rPr>
              <a:t>Steering</a:t>
            </a:r>
          </a:p>
        </p:txBody>
      </p:sp>
    </p:spTree>
    <p:extLst>
      <p:ext uri="{BB962C8B-B14F-4D97-AF65-F5344CB8AC3E}">
        <p14:creationId xmlns:p14="http://schemas.microsoft.com/office/powerpoint/2010/main" val="196446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4BA7307A-885B-2A81-A719-A8D25B95B4F3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5. Independent processes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38E921-1428-CDFF-444B-C25AF89C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41" y="1435237"/>
            <a:ext cx="8352918" cy="4705477"/>
          </a:xfrm>
          <a:prstGeom prst="rect">
            <a:avLst/>
          </a:prstGeom>
        </p:spPr>
      </p:pic>
      <p:sp>
        <p:nvSpPr>
          <p:cNvPr id="14" name="Google Shape;115;g24ce0e46e5a_0_12">
            <a:extLst>
              <a:ext uri="{FF2B5EF4-FFF2-40B4-BE49-F238E27FC236}">
                <a16:creationId xmlns:a16="http://schemas.microsoft.com/office/drawing/2014/main" id="{BBD7C9DD-83D5-9D99-D4B4-63180E578286}"/>
              </a:ext>
            </a:extLst>
          </p:cNvPr>
          <p:cNvSpPr txBox="1"/>
          <p:nvPr/>
        </p:nvSpPr>
        <p:spPr>
          <a:xfrm>
            <a:off x="-1" y="6168674"/>
            <a:ext cx="121919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Turn indicator auto-off system</a:t>
            </a:r>
            <a:endParaRPr lang="ko-K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84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4BA7307A-885B-2A81-A719-A8D25B95B4F3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5. Independent processes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4AE4D-1288-91F9-3257-150FD350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69" y="1342846"/>
            <a:ext cx="9678141" cy="5326338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800C961-FD56-4C1A-F1FE-94C8D4BE775D}"/>
              </a:ext>
            </a:extLst>
          </p:cNvPr>
          <p:cNvSpPr/>
          <p:nvPr/>
        </p:nvSpPr>
        <p:spPr>
          <a:xfrm rot="19391676" flipH="1" flipV="1">
            <a:off x="6006065" y="4269002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A977F82-85EC-BC71-9798-8DAD4235D534}"/>
              </a:ext>
            </a:extLst>
          </p:cNvPr>
          <p:cNvSpPr/>
          <p:nvPr/>
        </p:nvSpPr>
        <p:spPr>
          <a:xfrm rot="2208324" flipH="1">
            <a:off x="3638033" y="4269000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119B98A-1AD5-22C7-C9D9-CBE67FC5CD1B}"/>
              </a:ext>
            </a:extLst>
          </p:cNvPr>
          <p:cNvSpPr/>
          <p:nvPr/>
        </p:nvSpPr>
        <p:spPr>
          <a:xfrm rot="2208324" flipV="1">
            <a:off x="6426689" y="2567678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C2C0A-7BE7-C418-8BFF-300090C0600A}"/>
              </a:ext>
            </a:extLst>
          </p:cNvPr>
          <p:cNvSpPr txBox="1"/>
          <p:nvPr/>
        </p:nvSpPr>
        <p:spPr>
          <a:xfrm>
            <a:off x="1761276" y="3466739"/>
            <a:ext cx="1538406" cy="1077218"/>
          </a:xfrm>
          <a:prstGeom prst="rect">
            <a:avLst/>
          </a:prstGeom>
          <a:noFill/>
          <a:ln w="38100">
            <a:noFill/>
            <a:prstDash val="sys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i="1" dirty="0">
                <a:solidFill>
                  <a:srgbClr val="FF0000"/>
                </a:solidFill>
              </a:rPr>
              <a:t>Gear</a:t>
            </a:r>
          </a:p>
          <a:p>
            <a:pPr algn="ctr"/>
            <a:r>
              <a:rPr lang="en-US" altLang="ko-KR" sz="3200" i="1" dirty="0">
                <a:solidFill>
                  <a:srgbClr val="FF0000"/>
                </a:solidFill>
              </a:rPr>
              <a:t>Mode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35FA5C-0167-D151-E728-0912CC9F2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00" t="14134" r="26725" b="60799"/>
          <a:stretch/>
        </p:blipFill>
        <p:spPr>
          <a:xfrm>
            <a:off x="7833055" y="2863677"/>
            <a:ext cx="4003916" cy="23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6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4BA7307A-885B-2A81-A719-A8D25B95B4F3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5. Independent processes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4AE4D-1288-91F9-3257-150FD350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69" y="1342846"/>
            <a:ext cx="9678141" cy="5326338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800C961-FD56-4C1A-F1FE-94C8D4BE775D}"/>
              </a:ext>
            </a:extLst>
          </p:cNvPr>
          <p:cNvSpPr/>
          <p:nvPr/>
        </p:nvSpPr>
        <p:spPr>
          <a:xfrm rot="19391676" flipH="1" flipV="1">
            <a:off x="6006065" y="4269002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A977F82-85EC-BC71-9798-8DAD4235D534}"/>
              </a:ext>
            </a:extLst>
          </p:cNvPr>
          <p:cNvSpPr/>
          <p:nvPr/>
        </p:nvSpPr>
        <p:spPr>
          <a:xfrm rot="2208324" flipH="1">
            <a:off x="3638033" y="4269000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C2C0A-7BE7-C418-8BFF-300090C0600A}"/>
              </a:ext>
            </a:extLst>
          </p:cNvPr>
          <p:cNvSpPr txBox="1"/>
          <p:nvPr/>
        </p:nvSpPr>
        <p:spPr>
          <a:xfrm>
            <a:off x="-5313" y="3117685"/>
            <a:ext cx="3436842" cy="2062103"/>
          </a:xfrm>
          <a:prstGeom prst="rect">
            <a:avLst/>
          </a:prstGeom>
          <a:noFill/>
          <a:ln w="38100">
            <a:noFill/>
            <a:prstDash val="sys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i="1" dirty="0">
                <a:solidFill>
                  <a:srgbClr val="FF0000"/>
                </a:solidFill>
              </a:rPr>
              <a:t>Turn Signal</a:t>
            </a:r>
          </a:p>
          <a:p>
            <a:pPr algn="ctr"/>
            <a:r>
              <a:rPr lang="en-US" altLang="ko-KR" sz="3200" i="1" dirty="0">
                <a:solidFill>
                  <a:srgbClr val="FF0000"/>
                </a:solidFill>
              </a:rPr>
              <a:t>&amp;</a:t>
            </a:r>
          </a:p>
          <a:p>
            <a:pPr algn="ctr"/>
            <a:r>
              <a:rPr lang="en-US" altLang="ko-KR" sz="3200" i="1" dirty="0">
                <a:solidFill>
                  <a:srgbClr val="FF0000"/>
                </a:solidFill>
              </a:rPr>
              <a:t>Ambient Lighting</a:t>
            </a:r>
          </a:p>
          <a:p>
            <a:pPr algn="ctr"/>
            <a:r>
              <a:rPr lang="en-US" altLang="ko-KR" sz="3200" i="1" dirty="0">
                <a:solidFill>
                  <a:srgbClr val="FF0000"/>
                </a:solidFill>
              </a:rPr>
              <a:t>Color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0CF5B-E270-0D23-3B0A-5D9BA5DC7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67" r="12875" b="23650"/>
          <a:stretch/>
        </p:blipFill>
        <p:spPr>
          <a:xfrm>
            <a:off x="8089698" y="2834549"/>
            <a:ext cx="3640117" cy="23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1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4BA7307A-885B-2A81-A719-A8D25B95B4F3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5. Independent processes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4AE4D-1288-91F9-3257-150FD350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929" y="1342846"/>
            <a:ext cx="9678141" cy="5326338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800C961-FD56-4C1A-F1FE-94C8D4BE775D}"/>
              </a:ext>
            </a:extLst>
          </p:cNvPr>
          <p:cNvSpPr/>
          <p:nvPr/>
        </p:nvSpPr>
        <p:spPr>
          <a:xfrm rot="19391676">
            <a:off x="6829025" y="4269002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119B98A-1AD5-22C7-C9D9-CBE67FC5CD1B}"/>
              </a:ext>
            </a:extLst>
          </p:cNvPr>
          <p:cNvSpPr/>
          <p:nvPr/>
        </p:nvSpPr>
        <p:spPr>
          <a:xfrm rot="2208324" flipV="1">
            <a:off x="7249649" y="2567678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C2C0A-7BE7-C418-8BFF-300090C0600A}"/>
              </a:ext>
            </a:extLst>
          </p:cNvPr>
          <p:cNvSpPr txBox="1"/>
          <p:nvPr/>
        </p:nvSpPr>
        <p:spPr>
          <a:xfrm>
            <a:off x="1809750" y="3556663"/>
            <a:ext cx="2210193" cy="954107"/>
          </a:xfrm>
          <a:prstGeom prst="rect">
            <a:avLst/>
          </a:prstGeom>
          <a:noFill/>
          <a:ln w="38100">
            <a:noFill/>
            <a:prstDash val="sys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FF0000"/>
                </a:solidFill>
              </a:rPr>
              <a:t>Connectivity</a:t>
            </a:r>
          </a:p>
          <a:p>
            <a:pPr algn="ctr"/>
            <a:r>
              <a:rPr lang="en-US" altLang="ko-KR" sz="2800" i="1" dirty="0">
                <a:solidFill>
                  <a:srgbClr val="FF0000"/>
                </a:solidFill>
              </a:rPr>
              <a:t>Check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A567AE2F-5F46-4A9D-6500-8BA6C4D2E764}"/>
              </a:ext>
            </a:extLst>
          </p:cNvPr>
          <p:cNvSpPr/>
          <p:nvPr/>
        </p:nvSpPr>
        <p:spPr>
          <a:xfrm rot="2208324" flipH="1">
            <a:off x="4461961" y="4269002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8C81099-8621-D3A0-10C8-C7B66555AEC6}"/>
              </a:ext>
            </a:extLst>
          </p:cNvPr>
          <p:cNvSpPr/>
          <p:nvPr/>
        </p:nvSpPr>
        <p:spPr>
          <a:xfrm rot="19391676" flipH="1" flipV="1">
            <a:off x="4053881" y="2568033"/>
            <a:ext cx="382563" cy="12568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E5A72D31-BA2A-C41F-2B4B-B379B223E853}"/>
              </a:ext>
            </a:extLst>
          </p:cNvPr>
          <p:cNvSpPr/>
          <p:nvPr/>
        </p:nvSpPr>
        <p:spPr>
          <a:xfrm flipV="1">
            <a:off x="5665406" y="2654701"/>
            <a:ext cx="382563" cy="11316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02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BA25B889-AE1D-B144-BC2E-5668396D0883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6. Execution time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A7F12-4D67-5A23-6B17-D665520D8248}"/>
              </a:ext>
            </a:extLst>
          </p:cNvPr>
          <p:cNvSpPr txBox="1"/>
          <p:nvPr/>
        </p:nvSpPr>
        <p:spPr>
          <a:xfrm>
            <a:off x="8814394" y="2650510"/>
            <a:ext cx="294073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/>
              <a:t>ASIL</a:t>
            </a:r>
          </a:p>
          <a:p>
            <a:r>
              <a:rPr lang="en-US" altLang="ko-KR" sz="2400" dirty="0"/>
              <a:t>Automotive</a:t>
            </a:r>
          </a:p>
          <a:p>
            <a:r>
              <a:rPr lang="en-US" altLang="ko-KR" sz="2400" dirty="0"/>
              <a:t>Safety</a:t>
            </a:r>
          </a:p>
          <a:p>
            <a:r>
              <a:rPr lang="en-US" altLang="ko-KR" sz="2400" dirty="0"/>
              <a:t>Integrity</a:t>
            </a:r>
          </a:p>
          <a:p>
            <a:r>
              <a:rPr lang="en-US" altLang="ko-KR" sz="2400" dirty="0"/>
              <a:t>Level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0F4D36-632F-57E9-FCB7-0F7B11749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44" y="2143613"/>
            <a:ext cx="8063906" cy="40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38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BA25B889-AE1D-B144-BC2E-5668396D0883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6. Execution time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0F4D36-632F-57E9-FCB7-0F7B117495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00" t="800" r="20732" b="64008"/>
          <a:stretch/>
        </p:blipFill>
        <p:spPr>
          <a:xfrm>
            <a:off x="1065360" y="2266604"/>
            <a:ext cx="7024056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6BBDA-2AED-F1FF-FE4D-7DD8756B63E5}"/>
              </a:ext>
            </a:extLst>
          </p:cNvPr>
          <p:cNvSpPr txBox="1"/>
          <p:nvPr/>
        </p:nvSpPr>
        <p:spPr>
          <a:xfrm>
            <a:off x="8814394" y="2650510"/>
            <a:ext cx="294073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dirty="0"/>
              <a:t>ASIL</a:t>
            </a:r>
          </a:p>
          <a:p>
            <a:r>
              <a:rPr lang="en-US" altLang="ko-KR" sz="2400" dirty="0"/>
              <a:t>Automotive</a:t>
            </a:r>
          </a:p>
          <a:p>
            <a:r>
              <a:rPr lang="en-US" altLang="ko-KR" sz="2400" dirty="0"/>
              <a:t>Safety</a:t>
            </a:r>
          </a:p>
          <a:p>
            <a:r>
              <a:rPr lang="en-US" altLang="ko-KR" sz="2400" dirty="0"/>
              <a:t>Integrity</a:t>
            </a:r>
          </a:p>
          <a:p>
            <a:r>
              <a:rPr lang="en-US" altLang="ko-KR" sz="2400" dirty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74715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4E226A3D-6554-E664-F432-C99E2B7E4152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6. Execution time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7D728-142E-73A1-4749-4592F6BFA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84" y="2059899"/>
            <a:ext cx="10390632" cy="390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14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5;g24ce0e46e5a_0_12">
            <a:extLst>
              <a:ext uri="{FF2B5EF4-FFF2-40B4-BE49-F238E27FC236}">
                <a16:creationId xmlns:a16="http://schemas.microsoft.com/office/drawing/2014/main" id="{4E226A3D-6554-E664-F432-C99E2B7E4152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6. Execution time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E17A8-6B20-6221-3A10-AE56CD828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8" t="27733" r="4972" b="26800"/>
          <a:stretch/>
        </p:blipFill>
        <p:spPr>
          <a:xfrm>
            <a:off x="594359" y="2167128"/>
            <a:ext cx="11375833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5;g24ce0e46e5a_0_12">
            <a:extLst>
              <a:ext uri="{FF2B5EF4-FFF2-40B4-BE49-F238E27FC236}">
                <a16:creationId xmlns:a16="http://schemas.microsoft.com/office/drawing/2014/main" id="{497C4AC1-7519-DC28-D570-3EC148EF888B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0929F7-D6B6-3D9D-4EE6-D08EE4F5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Google Shape;115;g24ce0e46e5a_0_12">
            <a:extLst>
              <a:ext uri="{FF2B5EF4-FFF2-40B4-BE49-F238E27FC236}">
                <a16:creationId xmlns:a16="http://schemas.microsoft.com/office/drawing/2014/main" id="{8A7E4E74-6BBD-8E99-DC3A-118220A4BFEE}"/>
              </a:ext>
            </a:extLst>
          </p:cNvPr>
          <p:cNvSpPr txBox="1"/>
          <p:nvPr/>
        </p:nvSpPr>
        <p:spPr>
          <a:xfrm>
            <a:off x="742950" y="2210724"/>
            <a:ext cx="7740600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indent="-514350">
              <a:buSzPts val="2000"/>
              <a:buAutoNum type="arabicPeriod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Hardware &amp; Software Setup</a:t>
            </a:r>
          </a:p>
          <a:p>
            <a:pPr marL="514350" indent="-514350">
              <a:buSzPts val="2000"/>
              <a:buAutoNum type="arabicPeriod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Yocto</a:t>
            </a:r>
          </a:p>
          <a:p>
            <a:pPr marL="514350" indent="-514350">
              <a:buSzPts val="2000"/>
              <a:buAutoNum type="arabicPeriod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System architecture</a:t>
            </a:r>
          </a:p>
          <a:p>
            <a:pPr marL="514350" indent="-514350">
              <a:buSzPts val="2000"/>
              <a:buAutoNum type="arabicPeriod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CommonAPI &amp; vsomeip</a:t>
            </a:r>
          </a:p>
          <a:p>
            <a:pPr marL="514350" indent="-514350">
              <a:buSzPts val="2000"/>
              <a:buAutoNum type="arabicPeriod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Independent processes</a:t>
            </a:r>
          </a:p>
          <a:p>
            <a:pPr marL="514350" indent="-514350">
              <a:buSzPts val="2000"/>
              <a:buAutoNum type="arabicPeriod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Execution time</a:t>
            </a:r>
          </a:p>
          <a:p>
            <a:pPr marL="514350" indent="-514350">
              <a:buSzPts val="2000"/>
              <a:buAutoNum type="arabicPeriod"/>
            </a:pPr>
            <a:r>
              <a:rPr lang="de-DE" sz="28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Demonstration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7F0144-15AA-8101-0219-E246202BA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1" r="13345"/>
          <a:stretch/>
        </p:blipFill>
        <p:spPr>
          <a:xfrm>
            <a:off x="5838389" y="1695881"/>
            <a:ext cx="5835018" cy="4138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15;g24ce0e46e5a_0_12">
            <a:extLst>
              <a:ext uri="{FF2B5EF4-FFF2-40B4-BE49-F238E27FC236}">
                <a16:creationId xmlns:a16="http://schemas.microsoft.com/office/drawing/2014/main" id="{84B01F6C-ECF6-81E7-46B5-E1C3BF4E4F82}"/>
              </a:ext>
            </a:extLst>
          </p:cNvPr>
          <p:cNvSpPr txBox="1"/>
          <p:nvPr/>
        </p:nvSpPr>
        <p:spPr>
          <a:xfrm>
            <a:off x="398585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12. WCET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8F9CC-6A61-77F5-250F-CFD8E1384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07" y="1190446"/>
            <a:ext cx="7214586" cy="55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15;g24ce0e46e5a_0_12">
            <a:extLst>
              <a:ext uri="{FF2B5EF4-FFF2-40B4-BE49-F238E27FC236}">
                <a16:creationId xmlns:a16="http://schemas.microsoft.com/office/drawing/2014/main" id="{84B01F6C-ECF6-81E7-46B5-E1C3BF4E4F82}"/>
              </a:ext>
            </a:extLst>
          </p:cNvPr>
          <p:cNvSpPr txBox="1"/>
          <p:nvPr/>
        </p:nvSpPr>
        <p:spPr>
          <a:xfrm>
            <a:off x="398585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12. WCET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8F9CC-6A61-77F5-250F-CFD8E1384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07" y="1190446"/>
            <a:ext cx="7214586" cy="5502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35487E-66A0-F7FB-DBBD-A0F74FB493C1}"/>
              </a:ext>
            </a:extLst>
          </p:cNvPr>
          <p:cNvSpPr txBox="1"/>
          <p:nvPr/>
        </p:nvSpPr>
        <p:spPr>
          <a:xfrm>
            <a:off x="4145862" y="3408411"/>
            <a:ext cx="414774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85% of the communications were performed within 0.5ms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B2B7E7-7807-A202-C2D9-EF86F5756860}"/>
              </a:ext>
            </a:extLst>
          </p:cNvPr>
          <p:cNvSpPr/>
          <p:nvPr/>
        </p:nvSpPr>
        <p:spPr>
          <a:xfrm>
            <a:off x="3364992" y="1554480"/>
            <a:ext cx="822960" cy="4538861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796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15;g24ce0e46e5a_0_12">
            <a:extLst>
              <a:ext uri="{FF2B5EF4-FFF2-40B4-BE49-F238E27FC236}">
                <a16:creationId xmlns:a16="http://schemas.microsoft.com/office/drawing/2014/main" id="{84B01F6C-ECF6-81E7-46B5-E1C3BF4E4F82}"/>
              </a:ext>
            </a:extLst>
          </p:cNvPr>
          <p:cNvSpPr txBox="1"/>
          <p:nvPr/>
        </p:nvSpPr>
        <p:spPr>
          <a:xfrm>
            <a:off x="398585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12. WCET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8F9CC-6A61-77F5-250F-CFD8E1384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07" y="1190446"/>
            <a:ext cx="7214586" cy="550296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AC447EA-C50F-E78C-AC2F-028C27CD9A31}"/>
              </a:ext>
            </a:extLst>
          </p:cNvPr>
          <p:cNvCxnSpPr>
            <a:cxnSpLocks/>
          </p:cNvCxnSpPr>
          <p:nvPr/>
        </p:nvCxnSpPr>
        <p:spPr>
          <a:xfrm>
            <a:off x="7936992" y="4590288"/>
            <a:ext cx="1069848" cy="1353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1576AD-0CE2-91FA-6049-F7144019F3A7}"/>
              </a:ext>
            </a:extLst>
          </p:cNvPr>
          <p:cNvSpPr txBox="1"/>
          <p:nvPr/>
        </p:nvSpPr>
        <p:spPr>
          <a:xfrm>
            <a:off x="6189546" y="3741003"/>
            <a:ext cx="29407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WCET (measured)</a:t>
            </a:r>
          </a:p>
          <a:p>
            <a:pPr algn="ctr"/>
            <a:r>
              <a:rPr lang="en-US" altLang="ko-KR" sz="2400" dirty="0"/>
              <a:t>3.5ms</a:t>
            </a:r>
          </a:p>
        </p:txBody>
      </p:sp>
    </p:spTree>
    <p:extLst>
      <p:ext uri="{BB962C8B-B14F-4D97-AF65-F5344CB8AC3E}">
        <p14:creationId xmlns:p14="http://schemas.microsoft.com/office/powerpoint/2010/main" val="2569454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15;g24ce0e46e5a_0_12">
            <a:extLst>
              <a:ext uri="{FF2B5EF4-FFF2-40B4-BE49-F238E27FC236}">
                <a16:creationId xmlns:a16="http://schemas.microsoft.com/office/drawing/2014/main" id="{84B01F6C-ECF6-81E7-46B5-E1C3BF4E4F82}"/>
              </a:ext>
            </a:extLst>
          </p:cNvPr>
          <p:cNvSpPr txBox="1"/>
          <p:nvPr/>
        </p:nvSpPr>
        <p:spPr>
          <a:xfrm>
            <a:off x="398585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12. WCET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8F9CC-6A61-77F5-250F-CFD8E1384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07" y="1190446"/>
            <a:ext cx="7214586" cy="550296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AC447EA-C50F-E78C-AC2F-028C27CD9A31}"/>
              </a:ext>
            </a:extLst>
          </p:cNvPr>
          <p:cNvCxnSpPr>
            <a:cxnSpLocks/>
          </p:cNvCxnSpPr>
          <p:nvPr/>
        </p:nvCxnSpPr>
        <p:spPr>
          <a:xfrm>
            <a:off x="7936992" y="4590288"/>
            <a:ext cx="1069848" cy="1353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1576AD-0CE2-91FA-6049-F7144019F3A7}"/>
              </a:ext>
            </a:extLst>
          </p:cNvPr>
          <p:cNvSpPr txBox="1"/>
          <p:nvPr/>
        </p:nvSpPr>
        <p:spPr>
          <a:xfrm>
            <a:off x="6189546" y="3741003"/>
            <a:ext cx="29407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WCET (measured)</a:t>
            </a:r>
          </a:p>
          <a:p>
            <a:pPr algn="ctr"/>
            <a:r>
              <a:rPr lang="en-US" altLang="ko-KR" sz="2400" dirty="0"/>
              <a:t>3.5ms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D71EB-D004-FAE5-4244-2A091BBB091F}"/>
              </a:ext>
            </a:extLst>
          </p:cNvPr>
          <p:cNvSpPr txBox="1"/>
          <p:nvPr/>
        </p:nvSpPr>
        <p:spPr>
          <a:xfrm>
            <a:off x="5469177" y="3228945"/>
            <a:ext cx="438147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/>
              <a:t>(Reaction time of airbag: 40ms)</a:t>
            </a:r>
          </a:p>
        </p:txBody>
      </p:sp>
    </p:spTree>
    <p:extLst>
      <p:ext uri="{BB962C8B-B14F-4D97-AF65-F5344CB8AC3E}">
        <p14:creationId xmlns:p14="http://schemas.microsoft.com/office/powerpoint/2010/main" val="117932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15;g24ce0e46e5a_0_12">
            <a:extLst>
              <a:ext uri="{FF2B5EF4-FFF2-40B4-BE49-F238E27FC236}">
                <a16:creationId xmlns:a16="http://schemas.microsoft.com/office/drawing/2014/main" id="{84B01F6C-ECF6-81E7-46B5-E1C3BF4E4F82}"/>
              </a:ext>
            </a:extLst>
          </p:cNvPr>
          <p:cNvSpPr txBox="1"/>
          <p:nvPr/>
        </p:nvSpPr>
        <p:spPr>
          <a:xfrm>
            <a:off x="398585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12. WCET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8F9CC-6A61-77F5-250F-CFD8E1384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07" y="1190446"/>
            <a:ext cx="7214586" cy="550296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AC447EA-C50F-E78C-AC2F-028C27CD9A31}"/>
              </a:ext>
            </a:extLst>
          </p:cNvPr>
          <p:cNvCxnSpPr>
            <a:cxnSpLocks/>
          </p:cNvCxnSpPr>
          <p:nvPr/>
        </p:nvCxnSpPr>
        <p:spPr>
          <a:xfrm flipH="1" flipV="1">
            <a:off x="3483864" y="1636776"/>
            <a:ext cx="1224354" cy="8961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1576AD-0CE2-91FA-6049-F7144019F3A7}"/>
              </a:ext>
            </a:extLst>
          </p:cNvPr>
          <p:cNvSpPr txBox="1"/>
          <p:nvPr/>
        </p:nvSpPr>
        <p:spPr>
          <a:xfrm>
            <a:off x="4268885" y="2598003"/>
            <a:ext cx="294073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BCET (measured)</a:t>
            </a:r>
          </a:p>
          <a:p>
            <a:pPr algn="ctr"/>
            <a:r>
              <a:rPr lang="en-US" altLang="ko-KR" sz="2400" dirty="0"/>
              <a:t>0.000000037ms</a:t>
            </a:r>
          </a:p>
          <a:p>
            <a:pPr algn="ctr"/>
            <a:r>
              <a:rPr lang="en-US" altLang="ko-KR" sz="2400" dirty="0"/>
              <a:t>=37ns</a:t>
            </a:r>
          </a:p>
        </p:txBody>
      </p:sp>
    </p:spTree>
    <p:extLst>
      <p:ext uri="{BB962C8B-B14F-4D97-AF65-F5344CB8AC3E}">
        <p14:creationId xmlns:p14="http://schemas.microsoft.com/office/powerpoint/2010/main" val="2656070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15;g24ce0e46e5a_0_12">
            <a:extLst>
              <a:ext uri="{FF2B5EF4-FFF2-40B4-BE49-F238E27FC236}">
                <a16:creationId xmlns:a16="http://schemas.microsoft.com/office/drawing/2014/main" id="{84B01F6C-ECF6-81E7-46B5-E1C3BF4E4F82}"/>
              </a:ext>
            </a:extLst>
          </p:cNvPr>
          <p:cNvSpPr txBox="1"/>
          <p:nvPr/>
        </p:nvSpPr>
        <p:spPr>
          <a:xfrm>
            <a:off x="398585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n-US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</a:rPr>
              <a:t>12. WCET</a:t>
            </a:r>
            <a:endParaRPr lang="en-US" altLang="ko-KR" sz="4000" b="1" i="0" u="none" strike="noStrike" cap="none" dirty="0">
              <a:solidFill>
                <a:srgbClr val="00645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8F9CC-6A61-77F5-250F-CFD8E1384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07" y="1190446"/>
            <a:ext cx="7214586" cy="550296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AC447EA-C50F-E78C-AC2F-028C27CD9A31}"/>
              </a:ext>
            </a:extLst>
          </p:cNvPr>
          <p:cNvCxnSpPr>
            <a:cxnSpLocks/>
          </p:cNvCxnSpPr>
          <p:nvPr/>
        </p:nvCxnSpPr>
        <p:spPr>
          <a:xfrm flipH="1" flipV="1">
            <a:off x="3483864" y="1636776"/>
            <a:ext cx="1224354" cy="8961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1576AD-0CE2-91FA-6049-F7144019F3A7}"/>
              </a:ext>
            </a:extLst>
          </p:cNvPr>
          <p:cNvSpPr txBox="1"/>
          <p:nvPr/>
        </p:nvSpPr>
        <p:spPr>
          <a:xfrm>
            <a:off x="4268885" y="2598003"/>
            <a:ext cx="294073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BCET (measured)</a:t>
            </a:r>
          </a:p>
          <a:p>
            <a:pPr algn="ctr"/>
            <a:r>
              <a:rPr lang="en-US" altLang="ko-KR" sz="2400" dirty="0"/>
              <a:t>0.000000037ms</a:t>
            </a:r>
          </a:p>
          <a:p>
            <a:pPr algn="ctr"/>
            <a:r>
              <a:rPr lang="en-US" altLang="ko-KR" sz="2400" dirty="0"/>
              <a:t>=37ns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DF9689-15FE-0C2C-6430-44013CBF4DFB}"/>
              </a:ext>
            </a:extLst>
          </p:cNvPr>
          <p:cNvSpPr/>
          <p:nvPr/>
        </p:nvSpPr>
        <p:spPr>
          <a:xfrm>
            <a:off x="1801368" y="1097280"/>
            <a:ext cx="8439912" cy="56784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84ECFC2D-84FF-3025-D795-9C118B504494}"/>
              </a:ext>
            </a:extLst>
          </p:cNvPr>
          <p:cNvSpPr txBox="1"/>
          <p:nvPr/>
        </p:nvSpPr>
        <p:spPr>
          <a:xfrm>
            <a:off x="4828800" y="4291802"/>
            <a:ext cx="620775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What about the Attribute-Callback implementation? </a:t>
            </a:r>
            <a:endParaRPr lang="ko-K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10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3740150"/>
            <a:ext cx="12192000" cy="2692400"/>
          </a:xfrm>
          <a:prstGeom prst="rect">
            <a:avLst/>
          </a:prstGeom>
          <a:solidFill>
            <a:srgbClr val="006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958850" y="3767138"/>
            <a:ext cx="10077450" cy="2089150"/>
            <a:chOff x="984250" y="3640138"/>
            <a:chExt cx="10077450" cy="2089150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25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2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7840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"/>
          <p:cNvSpPr txBox="1"/>
          <p:nvPr/>
        </p:nvSpPr>
        <p:spPr>
          <a:xfrm>
            <a:off x="544211" y="5491118"/>
            <a:ext cx="29385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DongHwan</a:t>
            </a:r>
            <a:r>
              <a:rPr lang="en-US" altLang="ko-KR" sz="3200" b="1" i="1" dirty="0">
                <a:solidFill>
                  <a:srgbClr val="E6EDF3"/>
                </a:solidFill>
                <a:latin typeface="-apple-system"/>
              </a:rPr>
              <a:t> </a:t>
            </a:r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Seo</a:t>
            </a:r>
            <a:endParaRPr lang="en-US" altLang="ko-KR" sz="3200" b="1" i="1" dirty="0">
              <a:solidFill>
                <a:srgbClr val="E6EDF3"/>
              </a:solidFill>
              <a:latin typeface="-apple-system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186339" y="5491118"/>
            <a:ext cx="35539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E6EDF3"/>
                </a:solidFill>
                <a:effectLst/>
                <a:latin typeface="-apple-system"/>
              </a:rPr>
              <a:t>Mounika </a:t>
            </a:r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V</a:t>
            </a:r>
            <a:r>
              <a:rPr lang="en-US" altLang="ko-KR" sz="3200" b="1" i="1" dirty="0" err="1">
                <a:solidFill>
                  <a:srgbClr val="E6EDF3"/>
                </a:solidFill>
                <a:effectLst/>
                <a:latin typeface="-apple-system"/>
              </a:rPr>
              <a:t>injarapu</a:t>
            </a:r>
            <a:endParaRPr lang="en-US" altLang="ko-KR" sz="3200" b="1" i="1" dirty="0">
              <a:solidFill>
                <a:srgbClr val="E6EDF3"/>
              </a:solidFill>
              <a:effectLst/>
              <a:latin typeface="-apple-system"/>
            </a:endParaRPr>
          </a:p>
        </p:txBody>
      </p:sp>
      <p:cxnSp>
        <p:nvCxnSpPr>
          <p:cNvPr id="93" name="Google Shape;93;p1"/>
          <p:cNvCxnSpPr/>
          <p:nvPr/>
        </p:nvCxnSpPr>
        <p:spPr>
          <a:xfrm>
            <a:off x="1247775" y="6042025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"/>
          <p:cNvCxnSpPr/>
          <p:nvPr/>
        </p:nvCxnSpPr>
        <p:spPr>
          <a:xfrm>
            <a:off x="5311775" y="604202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"/>
          <p:cNvCxnSpPr/>
          <p:nvPr/>
        </p:nvCxnSpPr>
        <p:spPr>
          <a:xfrm>
            <a:off x="9375775" y="607377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0550" y="174742"/>
            <a:ext cx="4044950" cy="1923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"/>
          <p:cNvCxnSpPr>
            <a:cxnSpLocks/>
          </p:cNvCxnSpPr>
          <p:nvPr/>
        </p:nvCxnSpPr>
        <p:spPr>
          <a:xfrm>
            <a:off x="2243088" y="1924457"/>
            <a:ext cx="7710538" cy="0"/>
          </a:xfrm>
          <a:prstGeom prst="straightConnector1">
            <a:avLst/>
          </a:prstGeom>
          <a:noFill/>
          <a:ln w="571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115;g24ce0e46e5a_0_12">
            <a:extLst>
              <a:ext uri="{FF2B5EF4-FFF2-40B4-BE49-F238E27FC236}">
                <a16:creationId xmlns:a16="http://schemas.microsoft.com/office/drawing/2014/main" id="{6AE9E534-79E2-6CB9-39BB-10589041C965}"/>
              </a:ext>
            </a:extLst>
          </p:cNvPr>
          <p:cNvSpPr txBox="1"/>
          <p:nvPr/>
        </p:nvSpPr>
        <p:spPr>
          <a:xfrm>
            <a:off x="10883900" y="6457631"/>
            <a:ext cx="130809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23.10.23</a:t>
            </a:r>
            <a:endParaRPr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0;p1">
            <a:extLst>
              <a:ext uri="{FF2B5EF4-FFF2-40B4-BE49-F238E27FC236}">
                <a16:creationId xmlns:a16="http://schemas.microsoft.com/office/drawing/2014/main" id="{D2F6D294-E256-BED9-8CFC-3A8AE62AE825}"/>
              </a:ext>
            </a:extLst>
          </p:cNvPr>
          <p:cNvSpPr txBox="1"/>
          <p:nvPr/>
        </p:nvSpPr>
        <p:spPr>
          <a:xfrm>
            <a:off x="9057790" y="5498883"/>
            <a:ext cx="19785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 err="1">
                <a:solidFill>
                  <a:srgbClr val="E6EDF3"/>
                </a:solidFill>
                <a:effectLst/>
                <a:latin typeface="-apple-system"/>
              </a:rPr>
              <a:t>Sujong</a:t>
            </a:r>
            <a:r>
              <a:rPr lang="en-US" altLang="ko-KR" sz="3200" b="1" i="1" dirty="0">
                <a:solidFill>
                  <a:srgbClr val="E6EDF3"/>
                </a:solidFill>
                <a:effectLst/>
                <a:latin typeface="-apple-system"/>
              </a:rPr>
              <a:t> Ha</a:t>
            </a:r>
          </a:p>
        </p:txBody>
      </p:sp>
      <p:sp>
        <p:nvSpPr>
          <p:cNvPr id="17" name="Google Shape;115;g24ce0e46e5a_0_12">
            <a:extLst>
              <a:ext uri="{FF2B5EF4-FFF2-40B4-BE49-F238E27FC236}">
                <a16:creationId xmlns:a16="http://schemas.microsoft.com/office/drawing/2014/main" id="{635F1F3D-CC56-A71A-4942-087F915A93C5}"/>
              </a:ext>
            </a:extLst>
          </p:cNvPr>
          <p:cNvSpPr txBox="1"/>
          <p:nvPr/>
        </p:nvSpPr>
        <p:spPr>
          <a:xfrm>
            <a:off x="1" y="2252514"/>
            <a:ext cx="1219199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6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66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518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3740150"/>
            <a:ext cx="12192000" cy="2692400"/>
          </a:xfrm>
          <a:prstGeom prst="rect">
            <a:avLst/>
          </a:prstGeom>
          <a:solidFill>
            <a:srgbClr val="006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958850" y="3767138"/>
            <a:ext cx="10077450" cy="2089150"/>
            <a:chOff x="984250" y="3640138"/>
            <a:chExt cx="10077450" cy="2089150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25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2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7840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"/>
          <p:cNvSpPr txBox="1"/>
          <p:nvPr/>
        </p:nvSpPr>
        <p:spPr>
          <a:xfrm>
            <a:off x="544211" y="5491118"/>
            <a:ext cx="29385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DongHwan</a:t>
            </a:r>
            <a:r>
              <a:rPr lang="en-US" altLang="ko-KR" sz="3200" b="1" i="1" dirty="0">
                <a:solidFill>
                  <a:srgbClr val="E6EDF3"/>
                </a:solidFill>
                <a:latin typeface="-apple-system"/>
              </a:rPr>
              <a:t> </a:t>
            </a:r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Seo</a:t>
            </a:r>
            <a:endParaRPr lang="en-US" altLang="ko-KR" sz="3200" b="1" i="1" dirty="0">
              <a:solidFill>
                <a:srgbClr val="E6EDF3"/>
              </a:solidFill>
              <a:latin typeface="-apple-system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186339" y="5491118"/>
            <a:ext cx="35539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E6EDF3"/>
                </a:solidFill>
                <a:effectLst/>
                <a:latin typeface="-apple-system"/>
              </a:rPr>
              <a:t>Mounika </a:t>
            </a:r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V</a:t>
            </a:r>
            <a:r>
              <a:rPr lang="en-US" altLang="ko-KR" sz="3200" b="1" i="1" dirty="0" err="1">
                <a:solidFill>
                  <a:srgbClr val="E6EDF3"/>
                </a:solidFill>
                <a:effectLst/>
                <a:latin typeface="-apple-system"/>
              </a:rPr>
              <a:t>injarapu</a:t>
            </a:r>
            <a:endParaRPr lang="en-US" altLang="ko-KR" sz="3200" b="1" i="1" dirty="0">
              <a:solidFill>
                <a:srgbClr val="E6EDF3"/>
              </a:solidFill>
              <a:effectLst/>
              <a:latin typeface="-apple-system"/>
            </a:endParaRPr>
          </a:p>
        </p:txBody>
      </p:sp>
      <p:cxnSp>
        <p:nvCxnSpPr>
          <p:cNvPr id="93" name="Google Shape;93;p1"/>
          <p:cNvCxnSpPr/>
          <p:nvPr/>
        </p:nvCxnSpPr>
        <p:spPr>
          <a:xfrm>
            <a:off x="1247775" y="6042025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"/>
          <p:cNvCxnSpPr/>
          <p:nvPr/>
        </p:nvCxnSpPr>
        <p:spPr>
          <a:xfrm>
            <a:off x="5311775" y="604202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"/>
          <p:cNvCxnSpPr/>
          <p:nvPr/>
        </p:nvCxnSpPr>
        <p:spPr>
          <a:xfrm>
            <a:off x="9375775" y="607377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0550" y="174742"/>
            <a:ext cx="4044950" cy="1923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"/>
          <p:cNvCxnSpPr>
            <a:cxnSpLocks/>
          </p:cNvCxnSpPr>
          <p:nvPr/>
        </p:nvCxnSpPr>
        <p:spPr>
          <a:xfrm>
            <a:off x="2243088" y="1924457"/>
            <a:ext cx="7710538" cy="0"/>
          </a:xfrm>
          <a:prstGeom prst="straightConnector1">
            <a:avLst/>
          </a:prstGeom>
          <a:noFill/>
          <a:ln w="571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115;g24ce0e46e5a_0_12">
            <a:extLst>
              <a:ext uri="{FF2B5EF4-FFF2-40B4-BE49-F238E27FC236}">
                <a16:creationId xmlns:a16="http://schemas.microsoft.com/office/drawing/2014/main" id="{6AE9E534-79E2-6CB9-39BB-10589041C965}"/>
              </a:ext>
            </a:extLst>
          </p:cNvPr>
          <p:cNvSpPr txBox="1"/>
          <p:nvPr/>
        </p:nvSpPr>
        <p:spPr>
          <a:xfrm>
            <a:off x="10883900" y="6457631"/>
            <a:ext cx="130809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23.10.23</a:t>
            </a:r>
            <a:endParaRPr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0;p1">
            <a:extLst>
              <a:ext uri="{FF2B5EF4-FFF2-40B4-BE49-F238E27FC236}">
                <a16:creationId xmlns:a16="http://schemas.microsoft.com/office/drawing/2014/main" id="{D2F6D294-E256-BED9-8CFC-3A8AE62AE825}"/>
              </a:ext>
            </a:extLst>
          </p:cNvPr>
          <p:cNvSpPr txBox="1"/>
          <p:nvPr/>
        </p:nvSpPr>
        <p:spPr>
          <a:xfrm>
            <a:off x="9057790" y="5498883"/>
            <a:ext cx="19785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 err="1">
                <a:solidFill>
                  <a:srgbClr val="E6EDF3"/>
                </a:solidFill>
                <a:effectLst/>
                <a:latin typeface="-apple-system"/>
              </a:rPr>
              <a:t>Sujong</a:t>
            </a:r>
            <a:r>
              <a:rPr lang="en-US" altLang="ko-KR" sz="3200" b="1" i="1" dirty="0">
                <a:solidFill>
                  <a:srgbClr val="E6EDF3"/>
                </a:solidFill>
                <a:effectLst/>
                <a:latin typeface="-apple-system"/>
              </a:rPr>
              <a:t> Ha</a:t>
            </a:r>
          </a:p>
        </p:txBody>
      </p:sp>
      <p:sp>
        <p:nvSpPr>
          <p:cNvPr id="17" name="Google Shape;115;g24ce0e46e5a_0_12">
            <a:extLst>
              <a:ext uri="{FF2B5EF4-FFF2-40B4-BE49-F238E27FC236}">
                <a16:creationId xmlns:a16="http://schemas.microsoft.com/office/drawing/2014/main" id="{635F1F3D-CC56-A71A-4942-087F915A93C5}"/>
              </a:ext>
            </a:extLst>
          </p:cNvPr>
          <p:cNvSpPr txBox="1"/>
          <p:nvPr/>
        </p:nvSpPr>
        <p:spPr>
          <a:xfrm>
            <a:off x="-1" y="2275498"/>
            <a:ext cx="1219199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6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66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06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3740150"/>
            <a:ext cx="12192000" cy="2692400"/>
          </a:xfrm>
          <a:prstGeom prst="rect">
            <a:avLst/>
          </a:prstGeom>
          <a:solidFill>
            <a:srgbClr val="006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958850" y="3767138"/>
            <a:ext cx="10077450" cy="2089150"/>
            <a:chOff x="984250" y="3640138"/>
            <a:chExt cx="10077450" cy="2089150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25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25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78400" y="3640138"/>
              <a:ext cx="2089150" cy="208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"/>
          <p:cNvSpPr txBox="1"/>
          <p:nvPr/>
        </p:nvSpPr>
        <p:spPr>
          <a:xfrm>
            <a:off x="544211" y="5491118"/>
            <a:ext cx="29385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DongHwan</a:t>
            </a:r>
            <a:r>
              <a:rPr lang="en-US" altLang="ko-KR" sz="3200" b="1" i="1" dirty="0">
                <a:solidFill>
                  <a:srgbClr val="E6EDF3"/>
                </a:solidFill>
                <a:latin typeface="-apple-system"/>
              </a:rPr>
              <a:t> </a:t>
            </a:r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Seo</a:t>
            </a:r>
            <a:endParaRPr lang="en-US" altLang="ko-KR" sz="3200" b="1" i="1" dirty="0">
              <a:solidFill>
                <a:srgbClr val="E6EDF3"/>
              </a:solidFill>
              <a:latin typeface="-apple-system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186339" y="5491118"/>
            <a:ext cx="35539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E6EDF3"/>
                </a:solidFill>
                <a:effectLst/>
                <a:latin typeface="-apple-system"/>
              </a:rPr>
              <a:t>Mounika </a:t>
            </a:r>
            <a:r>
              <a:rPr lang="en-US" altLang="ko-KR" sz="3200" b="1" i="1" dirty="0" err="1">
                <a:solidFill>
                  <a:srgbClr val="E6EDF3"/>
                </a:solidFill>
                <a:latin typeface="-apple-system"/>
              </a:rPr>
              <a:t>V</a:t>
            </a:r>
            <a:r>
              <a:rPr lang="en-US" altLang="ko-KR" sz="3200" b="1" i="1" dirty="0" err="1">
                <a:solidFill>
                  <a:srgbClr val="E6EDF3"/>
                </a:solidFill>
                <a:effectLst/>
                <a:latin typeface="-apple-system"/>
              </a:rPr>
              <a:t>injarapu</a:t>
            </a:r>
            <a:endParaRPr lang="en-US" altLang="ko-KR" sz="3200" b="1" i="1" dirty="0">
              <a:solidFill>
                <a:srgbClr val="E6EDF3"/>
              </a:solidFill>
              <a:effectLst/>
              <a:latin typeface="-apple-system"/>
            </a:endParaRPr>
          </a:p>
        </p:txBody>
      </p:sp>
      <p:cxnSp>
        <p:nvCxnSpPr>
          <p:cNvPr id="93" name="Google Shape;93;p1"/>
          <p:cNvCxnSpPr/>
          <p:nvPr/>
        </p:nvCxnSpPr>
        <p:spPr>
          <a:xfrm>
            <a:off x="1247775" y="6042025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"/>
          <p:cNvCxnSpPr/>
          <p:nvPr/>
        </p:nvCxnSpPr>
        <p:spPr>
          <a:xfrm>
            <a:off x="5311775" y="604202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"/>
          <p:cNvCxnSpPr/>
          <p:nvPr/>
        </p:nvCxnSpPr>
        <p:spPr>
          <a:xfrm>
            <a:off x="9375775" y="6073774"/>
            <a:ext cx="1358900" cy="0"/>
          </a:xfrm>
          <a:prstGeom prst="straightConnector1">
            <a:avLst/>
          </a:prstGeom>
          <a:noFill/>
          <a:ln w="190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0550" y="174742"/>
            <a:ext cx="4044950" cy="1923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"/>
          <p:cNvCxnSpPr>
            <a:cxnSpLocks/>
          </p:cNvCxnSpPr>
          <p:nvPr/>
        </p:nvCxnSpPr>
        <p:spPr>
          <a:xfrm>
            <a:off x="2243088" y="1924457"/>
            <a:ext cx="7710538" cy="0"/>
          </a:xfrm>
          <a:prstGeom prst="straightConnector1">
            <a:avLst/>
          </a:prstGeom>
          <a:noFill/>
          <a:ln w="5715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115;g24ce0e46e5a_0_12">
            <a:extLst>
              <a:ext uri="{FF2B5EF4-FFF2-40B4-BE49-F238E27FC236}">
                <a16:creationId xmlns:a16="http://schemas.microsoft.com/office/drawing/2014/main" id="{6AE9E534-79E2-6CB9-39BB-10589041C965}"/>
              </a:ext>
            </a:extLst>
          </p:cNvPr>
          <p:cNvSpPr txBox="1"/>
          <p:nvPr/>
        </p:nvSpPr>
        <p:spPr>
          <a:xfrm>
            <a:off x="10883900" y="6457631"/>
            <a:ext cx="130809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23.10.23</a:t>
            </a:r>
            <a:endParaRPr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0;p1">
            <a:extLst>
              <a:ext uri="{FF2B5EF4-FFF2-40B4-BE49-F238E27FC236}">
                <a16:creationId xmlns:a16="http://schemas.microsoft.com/office/drawing/2014/main" id="{D2F6D294-E256-BED9-8CFC-3A8AE62AE825}"/>
              </a:ext>
            </a:extLst>
          </p:cNvPr>
          <p:cNvSpPr txBox="1"/>
          <p:nvPr/>
        </p:nvSpPr>
        <p:spPr>
          <a:xfrm>
            <a:off x="9057790" y="5498883"/>
            <a:ext cx="19785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200" b="1" i="1" dirty="0" err="1">
                <a:solidFill>
                  <a:srgbClr val="E6EDF3"/>
                </a:solidFill>
                <a:effectLst/>
                <a:latin typeface="-apple-system"/>
              </a:rPr>
              <a:t>Sujong</a:t>
            </a:r>
            <a:r>
              <a:rPr lang="en-US" altLang="ko-KR" sz="3200" b="1" i="1" dirty="0">
                <a:solidFill>
                  <a:srgbClr val="E6EDF3"/>
                </a:solidFill>
                <a:effectLst/>
                <a:latin typeface="-apple-system"/>
              </a:rPr>
              <a:t> Ha</a:t>
            </a:r>
          </a:p>
        </p:txBody>
      </p:sp>
      <p:sp>
        <p:nvSpPr>
          <p:cNvPr id="17" name="Google Shape;115;g24ce0e46e5a_0_12">
            <a:extLst>
              <a:ext uri="{FF2B5EF4-FFF2-40B4-BE49-F238E27FC236}">
                <a16:creationId xmlns:a16="http://schemas.microsoft.com/office/drawing/2014/main" id="{635F1F3D-CC56-A71A-4942-087F915A93C5}"/>
              </a:ext>
            </a:extLst>
          </p:cNvPr>
          <p:cNvSpPr txBox="1"/>
          <p:nvPr/>
        </p:nvSpPr>
        <p:spPr>
          <a:xfrm>
            <a:off x="1" y="2275498"/>
            <a:ext cx="1219199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6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lang="de-DE" sz="6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60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g24ce0e46e5a_0_12">
            <a:extLst>
              <a:ext uri="{FF2B5EF4-FFF2-40B4-BE49-F238E27FC236}">
                <a16:creationId xmlns:a16="http://schemas.microsoft.com/office/drawing/2014/main" id="{079DA0F3-16D0-221C-8794-2E68F06B7D44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1. Hardware &amp; Software Setup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169BD0-852F-C12D-07B7-5E8FA0BC9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98" y="1461176"/>
            <a:ext cx="8259000" cy="4652570"/>
          </a:xfrm>
          <a:prstGeom prst="rect">
            <a:avLst/>
          </a:prstGeom>
        </p:spPr>
      </p:pic>
      <p:sp>
        <p:nvSpPr>
          <p:cNvPr id="13" name="Google Shape;115;g24ce0e46e5a_0_12">
            <a:extLst>
              <a:ext uri="{FF2B5EF4-FFF2-40B4-BE49-F238E27FC236}">
                <a16:creationId xmlns:a16="http://schemas.microsoft.com/office/drawing/2014/main" id="{9F11EF8F-4DEE-7894-C69B-38237F5ECE43}"/>
              </a:ext>
            </a:extLst>
          </p:cNvPr>
          <p:cNvSpPr txBox="1"/>
          <p:nvPr/>
        </p:nvSpPr>
        <p:spPr>
          <a:xfrm>
            <a:off x="-1" y="6168674"/>
            <a:ext cx="121919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2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(Final result of DES 02: Instrument-Cluster)</a:t>
            </a:r>
            <a:endParaRPr lang="ko-K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5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g24ce0e46e5a_0_12">
            <a:extLst>
              <a:ext uri="{FF2B5EF4-FFF2-40B4-BE49-F238E27FC236}">
                <a16:creationId xmlns:a16="http://schemas.microsoft.com/office/drawing/2014/main" id="{079DA0F3-16D0-221C-8794-2E68F06B7D44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1. Hardware &amp; Software Setup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5;g24ce0e46e5a_0_12">
            <a:extLst>
              <a:ext uri="{FF2B5EF4-FFF2-40B4-BE49-F238E27FC236}">
                <a16:creationId xmlns:a16="http://schemas.microsoft.com/office/drawing/2014/main" id="{96CC4C05-7510-C58C-DEB0-7E6BC9A89426}"/>
              </a:ext>
            </a:extLst>
          </p:cNvPr>
          <p:cNvSpPr txBox="1"/>
          <p:nvPr/>
        </p:nvSpPr>
        <p:spPr>
          <a:xfrm>
            <a:off x="393600" y="1905155"/>
            <a:ext cx="30544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5;g24ce0e46e5a_0_12">
            <a:extLst>
              <a:ext uri="{FF2B5EF4-FFF2-40B4-BE49-F238E27FC236}">
                <a16:creationId xmlns:a16="http://schemas.microsoft.com/office/drawing/2014/main" id="{086F1D0A-F39B-1CBC-12BB-F86B2BF5760D}"/>
              </a:ext>
            </a:extLst>
          </p:cNvPr>
          <p:cNvSpPr txBox="1"/>
          <p:nvPr/>
        </p:nvSpPr>
        <p:spPr>
          <a:xfrm>
            <a:off x="8743925" y="1905155"/>
            <a:ext cx="30544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Soft</a:t>
            </a:r>
            <a:r>
              <a:rPr lang="de-DE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ware</a:t>
            </a: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5;g24ce0e46e5a_0_12">
            <a:extLst>
              <a:ext uri="{FF2B5EF4-FFF2-40B4-BE49-F238E27FC236}">
                <a16:creationId xmlns:a16="http://schemas.microsoft.com/office/drawing/2014/main" id="{144AC7C3-537B-4C59-F4E0-154CB1B62802}"/>
              </a:ext>
            </a:extLst>
          </p:cNvPr>
          <p:cNvSpPr txBox="1"/>
          <p:nvPr/>
        </p:nvSpPr>
        <p:spPr>
          <a:xfrm>
            <a:off x="410167" y="2761230"/>
            <a:ext cx="3054475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Raspberry Pi 4 B 4GB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Waveshare Piracer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2-CH CAN FD HAT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7.9inch DSI LCD</a:t>
            </a:r>
          </a:p>
          <a:p>
            <a:r>
              <a:rPr lang="de-DE" sz="2400" dirty="0">
                <a:solidFill>
                  <a:schemeClr val="tx1"/>
                </a:solidFill>
                <a:latin typeface="Calibri"/>
                <a:cs typeface="Calibri"/>
              </a:rPr>
              <a:t>〮 </a:t>
            </a:r>
            <a:r>
              <a:rPr lang="de-DE" sz="2400" dirty="0">
                <a:solidFill>
                  <a:schemeClr val="tx1"/>
                </a:solidFill>
                <a:latin typeface="Calibri"/>
              </a:rPr>
              <a:t>7Inch HDMI LCD(H)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Arduino UNO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CAN-Bus Shield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IR Speed Sensor</a:t>
            </a:r>
            <a:endParaRPr lang="de-DE" altLang="ko-KR" sz="2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buSzPts val="2000"/>
            </a:pPr>
            <a:endParaRPr lang="de-DE" altLang="ko-KR" sz="2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buSzPts val="2000"/>
            </a:pPr>
            <a:endParaRPr lang="de-DE" altLang="ko-KR" sz="2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115;g24ce0e46e5a_0_12">
            <a:extLst>
              <a:ext uri="{FF2B5EF4-FFF2-40B4-BE49-F238E27FC236}">
                <a16:creationId xmlns:a16="http://schemas.microsoft.com/office/drawing/2014/main" id="{D0892041-0DFA-64AF-BE12-F8A288651DCD}"/>
              </a:ext>
            </a:extLst>
          </p:cNvPr>
          <p:cNvSpPr txBox="1"/>
          <p:nvPr/>
        </p:nvSpPr>
        <p:spPr>
          <a:xfrm>
            <a:off x="8918143" y="2761230"/>
            <a:ext cx="319813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</a:t>
            </a:r>
            <a:r>
              <a:rPr lang="de-DE" altLang="ko-KR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Yocto</a:t>
            </a: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de-DE" altLang="ko-KR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kirkstone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Qt 5.15.0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Piracer-py</a:t>
            </a:r>
            <a:endParaRPr lang="de-DE" altLang="ko-KR" sz="2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r>
              <a:rPr lang="de-DE" sz="2400" dirty="0">
                <a:solidFill>
                  <a:schemeClr val="tx1"/>
                </a:solidFill>
                <a:latin typeface="Calibri"/>
                <a:cs typeface="Calibri"/>
              </a:rPr>
              <a:t>〮 CommonAPI</a:t>
            </a:r>
          </a:p>
          <a:p>
            <a:r>
              <a:rPr lang="de-DE" altLang="ko-KR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〮 </a:t>
            </a:r>
            <a:r>
              <a:rPr lang="de-DE" sz="2400" dirty="0">
                <a:solidFill>
                  <a:schemeClr val="tx1"/>
                </a:solidFill>
                <a:latin typeface="Calibri"/>
                <a:cs typeface="Calibri"/>
              </a:rPr>
              <a:t>vsomeip</a:t>
            </a:r>
            <a:endParaRPr lang="de-DE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2A876C-EC14-7788-9696-8E92CFA19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73" t="2432" r="18921" b="1193"/>
          <a:stretch/>
        </p:blipFill>
        <p:spPr>
          <a:xfrm>
            <a:off x="3514345" y="1735852"/>
            <a:ext cx="5229580" cy="46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83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5;g24ce0e46e5a_0_12">
            <a:extLst>
              <a:ext uri="{FF2B5EF4-FFF2-40B4-BE49-F238E27FC236}">
                <a16:creationId xmlns:a16="http://schemas.microsoft.com/office/drawing/2014/main" id="{079DA0F3-16D0-221C-8794-2E68F06B7D44}"/>
              </a:ext>
            </a:extLst>
          </p:cNvPr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de-DE" sz="4000" b="1" i="0" u="none" strike="noStrike" cap="none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1. Hardware &amp; Software Setup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8BD6B5-F20F-2BEA-6137-A08D5C04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190446"/>
            <a:ext cx="7779646" cy="55183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C21D80-63A2-CBB0-EB66-5EEA64B2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49627"/>
            <a:ext cx="3669404" cy="27338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89AA26-3930-83ED-CE50-5D36AA48E868}"/>
              </a:ext>
            </a:extLst>
          </p:cNvPr>
          <p:cNvSpPr txBox="1"/>
          <p:nvPr/>
        </p:nvSpPr>
        <p:spPr>
          <a:xfrm>
            <a:off x="9064595" y="1421278"/>
            <a:ext cx="251145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i="1" dirty="0"/>
              <a:t>Assembly guide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81C654-7070-C78A-159A-9B1024AF2E86}"/>
              </a:ext>
            </a:extLst>
          </p:cNvPr>
          <p:cNvSpPr txBox="1"/>
          <p:nvPr/>
        </p:nvSpPr>
        <p:spPr>
          <a:xfrm>
            <a:off x="8563775" y="2823691"/>
            <a:ext cx="35130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800" i="1" dirty="0"/>
              <a:t>SEA-ME-COSS/DES-Head-Unit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304503-548D-9391-9488-0F15687DF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612" y="1828278"/>
            <a:ext cx="995413" cy="99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3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로고, 텍스트, 그래픽이(가) 표시된 사진&#10;&#10;자동 생성된 설명">
            <a:extLst>
              <a:ext uri="{FF2B5EF4-FFF2-40B4-BE49-F238E27FC236}">
                <a16:creationId xmlns:a16="http://schemas.microsoft.com/office/drawing/2014/main" id="{DC87A268-7C4C-2A1E-50DB-844C5EE9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9" y="1373799"/>
            <a:ext cx="4017352" cy="2146789"/>
          </a:xfrm>
          <a:prstGeom prst="rect">
            <a:avLst/>
          </a:prstGeom>
        </p:spPr>
      </p:pic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4ce0e46e5a_0_12"/>
          <p:cNvSpPr txBox="1"/>
          <p:nvPr/>
        </p:nvSpPr>
        <p:spPr>
          <a:xfrm>
            <a:off x="742950" y="4826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2. Yocto: kirkstone</a:t>
            </a:r>
            <a:endParaRPr sz="4000" b="1" i="0" u="none" strike="noStrike" cap="none" dirty="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1C75F-DDC6-96F2-BCC7-C8F576E8E5F0}"/>
              </a:ext>
            </a:extLst>
          </p:cNvPr>
          <p:cNvSpPr txBox="1"/>
          <p:nvPr/>
        </p:nvSpPr>
        <p:spPr>
          <a:xfrm>
            <a:off x="742950" y="1282699"/>
            <a:ext cx="1235883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dirty="0">
                <a:latin typeface="맑은 고딕"/>
                <a:ea typeface="맑은 고딕"/>
              </a:rPr>
              <a:t> </a:t>
            </a:r>
            <a:r>
              <a:rPr lang="ko-KR" sz="2400" dirty="0">
                <a:latin typeface="Malgun Gothic"/>
                <a:ea typeface="Malgun Gothic"/>
              </a:rPr>
              <a:t>〮 </a:t>
            </a:r>
            <a:r>
              <a:rPr lang="en-US" altLang="ko-KR" sz="2400" dirty="0"/>
              <a:t>What is </a:t>
            </a:r>
            <a:r>
              <a:rPr lang="en-US" altLang="ko-KR" sz="2400" dirty="0" err="1"/>
              <a:t>yocto</a:t>
            </a:r>
            <a:r>
              <a:rPr lang="en-US" altLang="ko-KR" sz="2400" dirty="0"/>
              <a:t>?</a:t>
            </a:r>
            <a:endParaRPr lang="ko-KR" altLang="en-US" sz="2400" i="1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D041D-265B-24A5-AC6F-959B87D4D83D}"/>
              </a:ext>
            </a:extLst>
          </p:cNvPr>
          <p:cNvSpPr txBox="1"/>
          <p:nvPr/>
        </p:nvSpPr>
        <p:spPr>
          <a:xfrm>
            <a:off x="742949" y="3180372"/>
            <a:ext cx="12358837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dirty="0">
                <a:latin typeface="맑은 고딕"/>
                <a:ea typeface="맑은 고딕"/>
              </a:rPr>
              <a:t> </a:t>
            </a:r>
            <a:r>
              <a:rPr lang="ko-KR" sz="2400" dirty="0">
                <a:latin typeface="Malgun Gothic"/>
                <a:ea typeface="Malgun Gothic"/>
              </a:rPr>
              <a:t>〮 </a:t>
            </a:r>
            <a:r>
              <a:rPr lang="en-US" altLang="ko-KR" sz="2400" dirty="0">
                <a:latin typeface="Malgun Gothic"/>
                <a:ea typeface="Malgun Gothic"/>
              </a:rPr>
              <a:t>Why</a:t>
            </a:r>
            <a:r>
              <a:rPr lang="ko-KR" altLang="en-US" sz="2400" dirty="0">
                <a:latin typeface="Malgun Gothic"/>
                <a:ea typeface="Malgun Gothic"/>
              </a:rPr>
              <a:t> </a:t>
            </a:r>
            <a:r>
              <a:rPr lang="ko-KR" altLang="en-US" sz="2400" dirty="0" err="1">
                <a:latin typeface="Malgun Gothic"/>
                <a:ea typeface="Malgun Gothic"/>
              </a:rPr>
              <a:t>kirkstone</a:t>
            </a:r>
            <a:r>
              <a:rPr lang="ko-KR" altLang="en-US" sz="2400" dirty="0">
                <a:latin typeface="Malgun Gothic"/>
                <a:ea typeface="Malgun Gothic"/>
              </a:rPr>
              <a:t>?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7810A58-F0F2-7E95-8F19-86D116B9F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61" y="3750053"/>
            <a:ext cx="9818076" cy="27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3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B258A2-A21F-B54B-3F01-1DDC93B229BA}"/>
              </a:ext>
            </a:extLst>
          </p:cNvPr>
          <p:cNvSpPr txBox="1"/>
          <p:nvPr/>
        </p:nvSpPr>
        <p:spPr>
          <a:xfrm>
            <a:off x="3961043" y="1651810"/>
            <a:ext cx="4269914" cy="8463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500" b="1" dirty="0"/>
              <a:t>meta-infotainment</a:t>
            </a:r>
          </a:p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5481B-0A09-FE83-3035-6E24332F03D1}"/>
              </a:ext>
            </a:extLst>
          </p:cNvPr>
          <p:cNvSpPr txBox="1"/>
          <p:nvPr/>
        </p:nvSpPr>
        <p:spPr>
          <a:xfrm>
            <a:off x="618393" y="3856402"/>
            <a:ext cx="2511453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recipes-setting</a:t>
            </a:r>
          </a:p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535CB-2191-108E-8FF2-FCFED5120288}"/>
              </a:ext>
            </a:extLst>
          </p:cNvPr>
          <p:cNvSpPr txBox="1"/>
          <p:nvPr/>
        </p:nvSpPr>
        <p:spPr>
          <a:xfrm>
            <a:off x="5815818" y="3846487"/>
            <a:ext cx="3390684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recipes-module</a:t>
            </a:r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BD1FE-9770-B883-7DA5-90F776C7E85C}"/>
              </a:ext>
            </a:extLst>
          </p:cNvPr>
          <p:cNvSpPr txBox="1"/>
          <p:nvPr/>
        </p:nvSpPr>
        <p:spPr>
          <a:xfrm>
            <a:off x="8952859" y="3846487"/>
            <a:ext cx="3009684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recipes-kernel</a:t>
            </a:r>
          </a:p>
          <a:p>
            <a:pPr algn="ctr"/>
            <a:r>
              <a:rPr lang="en-US" altLang="ko-KR" sz="2400" dirty="0"/>
              <a:t>recipes-connectivity</a:t>
            </a:r>
          </a:p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029A8-7F84-4DA2-4482-4FF719A05843}"/>
              </a:ext>
            </a:extLst>
          </p:cNvPr>
          <p:cNvSpPr txBox="1"/>
          <p:nvPr/>
        </p:nvSpPr>
        <p:spPr>
          <a:xfrm>
            <a:off x="4684835" y="5453670"/>
            <a:ext cx="292908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dirty="0"/>
              <a:t>recipes-core</a:t>
            </a:r>
          </a:p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C830D-C98E-C748-B651-C59975DEEB9C}"/>
              </a:ext>
            </a:extLst>
          </p:cNvPr>
          <p:cNvSpPr txBox="1"/>
          <p:nvPr/>
        </p:nvSpPr>
        <p:spPr>
          <a:xfrm>
            <a:off x="2937712" y="3856402"/>
            <a:ext cx="3390684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/>
              <a:t>recipes-example</a:t>
            </a:r>
          </a:p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6EB19AF-FB09-E414-E53B-1D175087FBD8}"/>
              </a:ext>
            </a:extLst>
          </p:cNvPr>
          <p:cNvCxnSpPr/>
          <p:nvPr/>
        </p:nvCxnSpPr>
        <p:spPr>
          <a:xfrm flipH="1">
            <a:off x="1937238" y="2285022"/>
            <a:ext cx="4148504" cy="15445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D1A1C3-D175-9E19-3783-0A21D8130CE4}"/>
              </a:ext>
            </a:extLst>
          </p:cNvPr>
          <p:cNvCxnSpPr/>
          <p:nvPr/>
        </p:nvCxnSpPr>
        <p:spPr>
          <a:xfrm flipH="1">
            <a:off x="5032863" y="2303339"/>
            <a:ext cx="1041890" cy="1544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293412F-5CDF-9431-5026-508DA4BD18B1}"/>
              </a:ext>
            </a:extLst>
          </p:cNvPr>
          <p:cNvCxnSpPr/>
          <p:nvPr/>
        </p:nvCxnSpPr>
        <p:spPr>
          <a:xfrm>
            <a:off x="6085742" y="2277695"/>
            <a:ext cx="35168" cy="30978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15;g24ce0e46e5a_0_12">
            <a:extLst>
              <a:ext uri="{FF2B5EF4-FFF2-40B4-BE49-F238E27FC236}">
                <a16:creationId xmlns:a16="http://schemas.microsoft.com/office/drawing/2014/main" id="{49458CCA-D362-B36C-AAB7-22578CFD32FC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2. Yocto: </a:t>
            </a:r>
            <a:r>
              <a:rPr lang="de-DE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meta-infotianment</a:t>
            </a:r>
            <a:endParaRPr sz="4000" b="1" i="0" u="none" strike="noStrike" cap="none" dirty="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6C5740-9924-2AC7-7564-B40D1E369E29}"/>
              </a:ext>
            </a:extLst>
          </p:cNvPr>
          <p:cNvCxnSpPr/>
          <p:nvPr/>
        </p:nvCxnSpPr>
        <p:spPr>
          <a:xfrm>
            <a:off x="6096000" y="2285022"/>
            <a:ext cx="4148504" cy="15445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8BC653C-BE2E-53FC-68B1-6BFF487378DB}"/>
              </a:ext>
            </a:extLst>
          </p:cNvPr>
          <p:cNvCxnSpPr/>
          <p:nvPr/>
        </p:nvCxnSpPr>
        <p:spPr>
          <a:xfrm>
            <a:off x="6106989" y="2303339"/>
            <a:ext cx="1041890" cy="1544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2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e0e46e5a_0_12"/>
          <p:cNvSpPr/>
          <p:nvPr/>
        </p:nvSpPr>
        <p:spPr>
          <a:xfrm>
            <a:off x="0" y="3429000"/>
            <a:ext cx="393600" cy="3429000"/>
          </a:xfrm>
          <a:prstGeom prst="rect">
            <a:avLst/>
          </a:prstGeom>
          <a:solidFill>
            <a:srgbClr val="00FFA5"/>
          </a:solidFill>
          <a:ln w="12700" cap="flat" cmpd="sng">
            <a:solidFill>
              <a:srgbClr val="00FF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4ce0e46e5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479542"/>
            <a:ext cx="1485898" cy="7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178DB9-AF8F-D74D-39CC-DD2DCA4AD4B7}"/>
              </a:ext>
            </a:extLst>
          </p:cNvPr>
          <p:cNvSpPr txBox="1"/>
          <p:nvPr/>
        </p:nvSpPr>
        <p:spPr>
          <a:xfrm>
            <a:off x="942500" y="1433949"/>
            <a:ext cx="552297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dirty="0">
                <a:latin typeface="맑은 고딕"/>
                <a:ea typeface="맑은 고딕"/>
              </a:rPr>
              <a:t>〮</a:t>
            </a:r>
            <a:r>
              <a:rPr lang="ko-KR" altLang="en-US" sz="3600" dirty="0">
                <a:latin typeface="맑은 고딕"/>
                <a:ea typeface="맑은 고딕"/>
              </a:rPr>
              <a:t> </a:t>
            </a:r>
            <a:r>
              <a:rPr lang="ko-KR" altLang="en-US" sz="3600" dirty="0" err="1">
                <a:latin typeface="맑은 고딕"/>
                <a:ea typeface="맑은 고딕"/>
              </a:rPr>
              <a:t>r</a:t>
            </a:r>
            <a:r>
              <a:rPr lang="en-US" altLang="ko-KR" sz="3600" dirty="0" err="1"/>
              <a:t>ecipes</a:t>
            </a:r>
            <a:r>
              <a:rPr lang="en-US" altLang="ko-KR" sz="3600" dirty="0"/>
              <a:t>-setting</a:t>
            </a:r>
            <a:endParaRPr lang="ko-KR" altLang="en-US" sz="3600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45CC6-324D-7301-E9C5-F87EEB2D762F}"/>
              </a:ext>
            </a:extLst>
          </p:cNvPr>
          <p:cNvSpPr txBox="1"/>
          <p:nvPr/>
        </p:nvSpPr>
        <p:spPr>
          <a:xfrm>
            <a:off x="942500" y="4165866"/>
            <a:ext cx="8871378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dirty="0">
                <a:latin typeface="맑은 고딕"/>
                <a:ea typeface="맑은 고딕"/>
              </a:rPr>
              <a:t>〮 </a:t>
            </a:r>
            <a:r>
              <a:rPr lang="ko-KR" altLang="en-US" sz="3600" dirty="0" err="1">
                <a:latin typeface="+mj-lt"/>
                <a:ea typeface="맑은 고딕"/>
              </a:rPr>
              <a:t>recipes-kernel</a:t>
            </a:r>
            <a:r>
              <a:rPr lang="ko-KR" altLang="en-US" sz="3600" dirty="0">
                <a:latin typeface="+mj-lt"/>
                <a:ea typeface="맑은 고딕"/>
              </a:rPr>
              <a:t> &amp; </a:t>
            </a:r>
            <a:r>
              <a:rPr lang="ko-KR" altLang="en-US" sz="3600" dirty="0" err="1">
                <a:latin typeface="+mj-lt"/>
                <a:ea typeface="맑은 고딕"/>
              </a:rPr>
              <a:t>recipes-connectivity</a:t>
            </a:r>
            <a:endParaRPr lang="en-US" altLang="ko-KR" sz="3600" dirty="0" err="1">
              <a:latin typeface="+mj-lt"/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EB215-07B6-4845-E8AD-A820EFCF2FAF}"/>
              </a:ext>
            </a:extLst>
          </p:cNvPr>
          <p:cNvSpPr txBox="1"/>
          <p:nvPr/>
        </p:nvSpPr>
        <p:spPr>
          <a:xfrm>
            <a:off x="1288435" y="2108025"/>
            <a:ext cx="8790783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err="1"/>
              <a:t>Wifi</a:t>
            </a:r>
            <a:r>
              <a:rPr lang="en-US" altLang="ko-KR" sz="2400" dirty="0"/>
              <a:t>, </a:t>
            </a:r>
            <a:r>
              <a:rPr lang="en-US" altLang="ko-KR" sz="2400" err="1"/>
              <a:t>spi</a:t>
            </a:r>
            <a:r>
              <a:rPr lang="en-US" altLang="ko-KR" sz="2400" dirty="0"/>
              <a:t>, CAN, </a:t>
            </a:r>
            <a:r>
              <a:rPr lang="en-US" altLang="ko-KR" sz="2400" err="1"/>
              <a:t>Hdmi</a:t>
            </a:r>
            <a:r>
              <a:rPr lang="en-US" altLang="ko-KR" sz="2400" dirty="0"/>
              <a:t> LCD, 7.9inch LCD</a:t>
            </a:r>
            <a:endParaRPr lang="ko-KR" altLang="en-US"/>
          </a:p>
          <a:p>
            <a:pPr marL="457200" indent="-457200">
              <a:buAutoNum type="arabicPeriod"/>
            </a:pPr>
            <a:r>
              <a:rPr lang="en-US" altLang="ko-KR" sz="2400" err="1"/>
              <a:t>Vsomeip</a:t>
            </a:r>
            <a:r>
              <a:rPr lang="en-US" altLang="ko-KR" sz="2400" dirty="0"/>
              <a:t>, common-</a:t>
            </a:r>
            <a:r>
              <a:rPr lang="en-US" altLang="ko-KR" sz="2400" err="1"/>
              <a:t>api</a:t>
            </a:r>
            <a:r>
              <a:rPr lang="en-US" altLang="ko-KR" sz="2400" dirty="0"/>
              <a:t>-</a:t>
            </a:r>
            <a:r>
              <a:rPr lang="en-US" altLang="ko-KR" sz="2400" err="1"/>
              <a:t>c++</a:t>
            </a:r>
            <a:r>
              <a:rPr lang="en-US" altLang="ko-KR" sz="2400" dirty="0"/>
              <a:t>, common-</a:t>
            </a:r>
            <a:r>
              <a:rPr lang="en-US" altLang="ko-KR" sz="2400" err="1"/>
              <a:t>api</a:t>
            </a:r>
            <a:r>
              <a:rPr lang="en-US" altLang="ko-KR" sz="2400" dirty="0"/>
              <a:t>-</a:t>
            </a:r>
            <a:r>
              <a:rPr lang="en-US" altLang="ko-KR" sz="2400" err="1"/>
              <a:t>someip</a:t>
            </a:r>
            <a:r>
              <a:rPr lang="en-US" altLang="ko-KR" sz="2400" dirty="0"/>
              <a:t>, boost</a:t>
            </a:r>
          </a:p>
          <a:p>
            <a:pPr marL="457200" indent="-457200">
              <a:buAutoNum type="arabicPeriod"/>
            </a:pPr>
            <a:r>
              <a:rPr lang="en-US" altLang="ko-KR" sz="2400" dirty="0"/>
              <a:t>Qt5</a:t>
            </a:r>
          </a:p>
          <a:p>
            <a:pPr marL="457200" indent="-457200">
              <a:buAutoNum type="arabicPeriod"/>
            </a:pPr>
            <a:r>
              <a:rPr lang="en-US" altLang="ko-KR" sz="2400" err="1"/>
              <a:t>Piracer</a:t>
            </a:r>
            <a:endParaRPr lang="en-US" altLang="ko-KR" sz="240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62BB1-3A46-2CE6-535B-7D9513F99A4D}"/>
              </a:ext>
            </a:extLst>
          </p:cNvPr>
          <p:cNvSpPr txBox="1"/>
          <p:nvPr/>
        </p:nvSpPr>
        <p:spPr>
          <a:xfrm>
            <a:off x="1253939" y="4825166"/>
            <a:ext cx="10322109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dirty="0"/>
              <a:t>ISSUE : </a:t>
            </a:r>
            <a:r>
              <a:rPr lang="en-US" sz="2400" dirty="0" err="1"/>
              <a:t>Waveshare</a:t>
            </a:r>
            <a:r>
              <a:rPr lang="en-US" sz="2400" dirty="0"/>
              <a:t>-DSI-LCD can not display for </a:t>
            </a:r>
            <a:r>
              <a:rPr lang="en-US" sz="2400" dirty="0" err="1"/>
              <a:t>yocto</a:t>
            </a:r>
            <a:r>
              <a:rPr lang="en-US" sz="2400" dirty="0"/>
              <a:t> image with </a:t>
            </a:r>
            <a:r>
              <a:rPr lang="en-US" sz="2400" dirty="0" err="1"/>
              <a:t>linux-raspberrypi</a:t>
            </a:r>
            <a:r>
              <a:rPr lang="en-US" sz="2400" dirty="0"/>
              <a:t> 6.1.34 &amp; 6.1.38 #1211</a:t>
            </a:r>
            <a:endParaRPr lang="en-US" altLang="ko-KR" sz="2400" dirty="0"/>
          </a:p>
          <a:p>
            <a:endParaRPr lang="en-US" sz="2400" dirty="0"/>
          </a:p>
          <a:p>
            <a:r>
              <a:rPr lang="en-US" sz="2400" dirty="0"/>
              <a:t>Change </a:t>
            </a:r>
            <a:r>
              <a:rPr lang="en-US" sz="2400" dirty="0" err="1"/>
              <a:t>raspberrypi</a:t>
            </a:r>
            <a:r>
              <a:rPr lang="en-US" sz="2400" dirty="0"/>
              <a:t> </a:t>
            </a:r>
            <a:r>
              <a:rPr lang="en-US" sz="2400" dirty="0" err="1"/>
              <a:t>linux</a:t>
            </a:r>
            <a:r>
              <a:rPr lang="en-US" sz="2400" dirty="0"/>
              <a:t> version to 6.1.46 using master branch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algn="ctr"/>
            <a:endParaRPr lang="ko-KR" altLang="en-US" dirty="0"/>
          </a:p>
        </p:txBody>
      </p:sp>
      <p:sp>
        <p:nvSpPr>
          <p:cNvPr id="13" name="Google Shape;115;g24ce0e46e5a_0_12">
            <a:extLst>
              <a:ext uri="{FF2B5EF4-FFF2-40B4-BE49-F238E27FC236}">
                <a16:creationId xmlns:a16="http://schemas.microsoft.com/office/drawing/2014/main" id="{14BE29D7-FF58-2E7F-617A-52BFD33F92D6}"/>
              </a:ext>
            </a:extLst>
          </p:cNvPr>
          <p:cNvSpPr txBox="1"/>
          <p:nvPr/>
        </p:nvSpPr>
        <p:spPr>
          <a:xfrm>
            <a:off x="895350" y="635000"/>
            <a:ext cx="7740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de-DE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2. Yocto: </a:t>
            </a:r>
            <a:r>
              <a:rPr lang="de-DE" altLang="ko-KR" sz="4000" b="1" dirty="0">
                <a:solidFill>
                  <a:srgbClr val="006451"/>
                </a:solidFill>
                <a:latin typeface="Calibri"/>
                <a:ea typeface="Calibri"/>
                <a:cs typeface="Calibri"/>
                <a:sym typeface="Calibri"/>
              </a:rPr>
              <a:t>meta-infotianment</a:t>
            </a:r>
            <a:endParaRPr sz="4000" b="1" i="0" u="none" strike="noStrike" cap="none" dirty="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22438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494</Words>
  <Application>Microsoft Office PowerPoint</Application>
  <PresentationFormat>와이드스크린</PresentationFormat>
  <Paragraphs>165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-apple-system</vt:lpstr>
      <vt:lpstr>LatoWeb</vt:lpstr>
      <vt:lpstr>Malgun Gothic</vt:lpstr>
      <vt:lpstr>Malgun Gothic</vt:lpstr>
      <vt:lpstr>Arial</vt:lpstr>
      <vt:lpstr>Calibri</vt:lpstr>
      <vt:lpstr>Larissa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/학생/기계공학 하수종</cp:lastModifiedBy>
  <cp:revision>364</cp:revision>
  <dcterms:created xsi:type="dcterms:W3CDTF">2023-03-03T07:21:27Z</dcterms:created>
  <dcterms:modified xsi:type="dcterms:W3CDTF">2023-10-23T11:11:15Z</dcterms:modified>
</cp:coreProperties>
</file>